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60" r:id="rId3"/>
    <p:sldId id="269" r:id="rId4"/>
    <p:sldId id="285" r:id="rId5"/>
    <p:sldId id="286" r:id="rId6"/>
    <p:sldId id="287" r:id="rId7"/>
    <p:sldId id="276" r:id="rId8"/>
  </p:sldIdLst>
  <p:sldSz cx="12192000" cy="6858000"/>
  <p:notesSz cx="6797675" cy="99822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jan Adl-Zarrabi" initials="BA" lastIdx="2" clrIdx="0">
    <p:extLst>
      <p:ext uri="{19B8F6BF-5375-455C-9EA6-DF929625EA0E}">
        <p15:presenceInfo xmlns:p15="http://schemas.microsoft.com/office/powerpoint/2012/main" userId="S::zarrabi@chalmers.se::b69909fb-33c2-4987-bece-1c9c7025244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89" autoAdjust="0"/>
    <p:restoredTop sz="94660"/>
  </p:normalViewPr>
  <p:slideViewPr>
    <p:cSldViewPr snapToGrid="0">
      <p:cViewPr varScale="1">
        <p:scale>
          <a:sx n="92" d="100"/>
          <a:sy n="92" d="100"/>
        </p:scale>
        <p:origin x="120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1C019-7B90-46AB-BAA4-B342902317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CD9DCF-B5BD-4CFF-8C6E-927342325A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C3256-063B-40F5-99EF-822224C91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B259-EEB0-467E-B8CD-69A28B41042A}" type="datetimeFigureOut">
              <a:rPr lang="sv-SE" smtClean="0"/>
              <a:t>2023-07-04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BD555-5ADC-4319-88FE-6953D2959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A576B-BA53-4E6A-A623-A2422ED17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98E8-67DD-4011-9787-46FD91542F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3251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9A47B-BB8B-4694-867E-3BB7E0E21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362C34-BF83-4776-8069-232527D732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F97A1-02CF-4262-A028-74BA312BD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B259-EEB0-467E-B8CD-69A28B41042A}" type="datetimeFigureOut">
              <a:rPr lang="sv-SE" smtClean="0"/>
              <a:t>2023-07-04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D2239F-6BA3-4E40-9CC5-08FAA1804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BD1168-91C4-4E6A-A9CA-77F05160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98E8-67DD-4011-9787-46FD91542F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4152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D87092-D40E-4E55-8E7C-D0E4A9449A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ED6562-40F5-4909-A7FD-F62DD0075D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EB25C8-597F-4D0B-AC40-A6214B562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B259-EEB0-467E-B8CD-69A28B41042A}" type="datetimeFigureOut">
              <a:rPr lang="sv-SE" smtClean="0"/>
              <a:t>2023-07-04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22625-2D1E-4AC2-B4C3-B92C1B72E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39F5B-FE18-414B-8A4C-C2B9D41A5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98E8-67DD-4011-9787-46FD91542F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4436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1E25F-4B7F-42B7-B325-84C8C007C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8D3C8-9B83-4992-8243-04351BF92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16A79-0D94-4633-AE5B-93FA6DAD2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B259-EEB0-467E-B8CD-69A28B41042A}" type="datetimeFigureOut">
              <a:rPr lang="sv-SE" smtClean="0"/>
              <a:t>2023-07-04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531444-020E-45F3-BE56-AF51F197F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B47F4-BE06-40C3-B4FD-A816F78B9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98E8-67DD-4011-9787-46FD91542F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7760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05D27-D9B8-4EFE-8C92-A2100BA8F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94FF6-BB5A-43A6-AAF6-1E3B3F32CF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186618-55CE-4499-90D3-18A8309AF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B259-EEB0-467E-B8CD-69A28B41042A}" type="datetimeFigureOut">
              <a:rPr lang="sv-SE" smtClean="0"/>
              <a:t>2023-07-04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CA4D7-19B3-4ECF-909D-2E02BDA1C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6F19D-421E-4C6A-B7E2-D8EDA5F6A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98E8-67DD-4011-9787-46FD91542F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9341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82CDC-76A8-452E-959A-F633D3C54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F5A3E-6565-4D80-B16E-9BC25A114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E09790-06EF-446A-A167-566DD3431B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47AB2-605D-4AB1-9BF6-35EA758C8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B259-EEB0-467E-B8CD-69A28B41042A}" type="datetimeFigureOut">
              <a:rPr lang="sv-SE" smtClean="0"/>
              <a:t>2023-07-04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16B9A4-7CCA-40E0-A3B2-AA8AA9A66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1B18A6-9C94-4249-8F6C-A82BEC942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98E8-67DD-4011-9787-46FD91542F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3463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CF44-FEA4-4BB8-9A1C-922431C55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F59968-7BD4-4BF9-9162-D1033BA8F8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B95B82-D384-4175-8453-6E98B3518D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E10E3B-0678-49C2-B797-2D8FCE3EF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5701CA-DA98-4B77-9F32-51A5FD345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299A0E-148D-4BBA-81DC-D1B3A82B9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B259-EEB0-467E-B8CD-69A28B41042A}" type="datetimeFigureOut">
              <a:rPr lang="sv-SE" smtClean="0"/>
              <a:t>2023-07-04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C46FFE-80D7-4339-A02C-7135D30DF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E7B728-1C9B-4B6F-AD50-BC69226C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98E8-67DD-4011-9787-46FD91542F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8554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3E479-A58A-4B2E-968C-804C9AF26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D6AF59-3EBA-4F88-9A18-9A5836B44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B259-EEB0-467E-B8CD-69A28B41042A}" type="datetimeFigureOut">
              <a:rPr lang="sv-SE" smtClean="0"/>
              <a:t>2023-07-04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716D67-45AD-457C-8521-668DCEA6E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5959C0-C853-40D2-B175-276F76EEC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98E8-67DD-4011-9787-46FD91542F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978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BE0E73-0BDD-4AE6-BB79-4F3BA2EFA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B259-EEB0-467E-B8CD-69A28B41042A}" type="datetimeFigureOut">
              <a:rPr lang="sv-SE" smtClean="0"/>
              <a:t>2023-07-04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37BBC4-D8F0-4985-8479-EDEC49A36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19FA29-5C6C-45BB-8549-82716559B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98E8-67DD-4011-9787-46FD91542F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0206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F84FF-ABEE-4C9D-9DCB-84AADCCD4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7F812-ADDA-4A48-848D-06F1B7D57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518779-F25E-450F-B476-CC42D15B12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20E525-067A-429A-BCB0-63FB3E130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B259-EEB0-467E-B8CD-69A28B41042A}" type="datetimeFigureOut">
              <a:rPr lang="sv-SE" smtClean="0"/>
              <a:t>2023-07-04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F26F3E-44C7-41FA-9D25-F0C9FD833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F25792-20FC-4DFF-B3F2-7AD271C4B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98E8-67DD-4011-9787-46FD91542F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8907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954AF-4700-447C-8458-CACBE429C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D8BBE0-BEF4-419B-AD39-A68B74DA45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732AE9-F54B-4135-83CA-5CEF850D22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49738-5D18-416C-B653-0A0833EEF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B259-EEB0-467E-B8CD-69A28B41042A}" type="datetimeFigureOut">
              <a:rPr lang="sv-SE" smtClean="0"/>
              <a:t>2023-07-04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668C08-FB8B-4702-AC9F-315C53E12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FB1FA0-9F8F-4941-81C8-5E57A09C6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98E8-67DD-4011-9787-46FD91542F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706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09D598-15F2-4A37-8286-7143EAD8D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033710-8ABE-4591-9D16-1B89456348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98300-ABF8-4253-9DFC-BDBC3B4C9F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8B259-EEB0-467E-B8CD-69A28B41042A}" type="datetimeFigureOut">
              <a:rPr lang="sv-SE" smtClean="0"/>
              <a:t>2023-07-04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BE999-9CB8-4B7E-A373-89C4960514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2A527-CA47-4242-A998-E3A1472E68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C98E8-67DD-4011-9787-46FD91542F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6765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1603F5-8A0F-49F1-BBD5-3C546B35CB1F}"/>
              </a:ext>
            </a:extLst>
          </p:cNvPr>
          <p:cNvSpPr txBox="1"/>
          <p:nvPr/>
        </p:nvSpPr>
        <p:spPr>
          <a:xfrm>
            <a:off x="2099734" y="2539999"/>
            <a:ext cx="76703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Position, type, length of the thermocouples 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ADB735F-29CA-0D76-BEBF-4A4AF2127E1C}"/>
              </a:ext>
            </a:extLst>
          </p:cNvPr>
          <p:cNvSpPr txBox="1"/>
          <p:nvPr/>
        </p:nvSpPr>
        <p:spPr>
          <a:xfrm>
            <a:off x="3672967" y="491778"/>
            <a:ext cx="4656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Project- Extension</a:t>
            </a:r>
          </a:p>
        </p:txBody>
      </p:sp>
    </p:spTree>
    <p:extLst>
      <p:ext uri="{BB962C8B-B14F-4D97-AF65-F5344CB8AC3E}">
        <p14:creationId xmlns:p14="http://schemas.microsoft.com/office/powerpoint/2010/main" val="1900784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>
            <a:extLst>
              <a:ext uri="{FF2B5EF4-FFF2-40B4-BE49-F238E27FC236}">
                <a16:creationId xmlns:a16="http://schemas.microsoft.com/office/drawing/2014/main" id="{3786AA67-EF65-454D-875B-C63C6B146E8F}"/>
              </a:ext>
            </a:extLst>
          </p:cNvPr>
          <p:cNvSpPr txBox="1"/>
          <p:nvPr/>
        </p:nvSpPr>
        <p:spPr>
          <a:xfrm>
            <a:off x="361950" y="171450"/>
            <a:ext cx="826957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A0. Design of the measuring pipe</a:t>
            </a:r>
          </a:p>
          <a:p>
            <a:pPr lvl="0"/>
            <a:r>
              <a:rPr lang="en-GB" dirty="0"/>
              <a:t>1. 3 pipes connected in series, 4,5 m each, 4 VIP panels-length as measuring area  </a:t>
            </a:r>
            <a:endParaRPr lang="sv-SE" dirty="0"/>
          </a:p>
          <a:p>
            <a:r>
              <a:rPr lang="en-GB" dirty="0"/>
              <a:t>2. Two thicknesses of VIP will be used: 6 and 8 mm, and panels has Al foil in both sides</a:t>
            </a:r>
          </a:p>
          <a:p>
            <a:r>
              <a:rPr lang="en-GB" dirty="0"/>
              <a:t>3. 300 mm ordinary pipe can be reduced to 200 mm</a:t>
            </a:r>
          </a:p>
          <a:p>
            <a:r>
              <a:rPr lang="en-GB" b="1" dirty="0"/>
              <a:t>4. Dimension of the VIPs: 6mm thick, 970 mm length, 294 width</a:t>
            </a:r>
          </a:p>
          <a:p>
            <a:r>
              <a:rPr lang="en-GB" b="1" dirty="0"/>
              <a:t>5. Dimension of the VIPs: 8mm thick, 970 mm length, XXX width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B255C9B-11B5-4915-AB65-B9591F592FF9}"/>
              </a:ext>
            </a:extLst>
          </p:cNvPr>
          <p:cNvSpPr/>
          <p:nvPr/>
        </p:nvSpPr>
        <p:spPr>
          <a:xfrm>
            <a:off x="10801189" y="52090"/>
            <a:ext cx="10994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dirty="0"/>
              <a:t>Part A</a:t>
            </a:r>
            <a:endParaRPr lang="en-US" sz="2800" u="sng" dirty="0"/>
          </a:p>
        </p:txBody>
      </p:sp>
      <p:grpSp>
        <p:nvGrpSpPr>
          <p:cNvPr id="3" name="Grupp 2">
            <a:extLst>
              <a:ext uri="{FF2B5EF4-FFF2-40B4-BE49-F238E27FC236}">
                <a16:creationId xmlns:a16="http://schemas.microsoft.com/office/drawing/2014/main" id="{978B06FB-3D0C-0C9F-C358-7AB38D0A2EC0}"/>
              </a:ext>
            </a:extLst>
          </p:cNvPr>
          <p:cNvGrpSpPr/>
          <p:nvPr/>
        </p:nvGrpSpPr>
        <p:grpSpPr>
          <a:xfrm>
            <a:off x="817565" y="2706929"/>
            <a:ext cx="8684369" cy="2599583"/>
            <a:chOff x="817565" y="2706929"/>
            <a:chExt cx="8684369" cy="2599583"/>
          </a:xfrm>
        </p:grpSpPr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968E9214-4523-443F-BC46-264251F15815}"/>
                </a:ext>
              </a:extLst>
            </p:cNvPr>
            <p:cNvGrpSpPr/>
            <p:nvPr/>
          </p:nvGrpSpPr>
          <p:grpSpPr>
            <a:xfrm>
              <a:off x="817565" y="2706929"/>
              <a:ext cx="8684369" cy="2104246"/>
              <a:chOff x="638466" y="1882253"/>
              <a:chExt cx="8684369" cy="2104246"/>
            </a:xfrm>
          </p:grpSpPr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13BB321E-BA9C-4FA6-8B55-924E97605AE2}"/>
                  </a:ext>
                </a:extLst>
              </p:cNvPr>
              <p:cNvSpPr txBox="1"/>
              <p:nvPr/>
            </p:nvSpPr>
            <p:spPr>
              <a:xfrm>
                <a:off x="2818016" y="1882253"/>
                <a:ext cx="46737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General dimensions:4600mm </a:t>
                </a:r>
                <a:r>
                  <a:rPr lang="en-US" b="1" u="sng" dirty="0"/>
                  <a:t>(measuring area)</a:t>
                </a:r>
              </a:p>
            </p:txBody>
          </p: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F49552A7-6D05-4D59-A88D-2E02361E156D}"/>
                  </a:ext>
                </a:extLst>
              </p:cNvPr>
              <p:cNvGrpSpPr/>
              <p:nvPr/>
            </p:nvGrpSpPr>
            <p:grpSpPr>
              <a:xfrm>
                <a:off x="638466" y="2382232"/>
                <a:ext cx="8684369" cy="1604267"/>
                <a:chOff x="879894" y="2271206"/>
                <a:chExt cx="8684369" cy="1604267"/>
              </a:xfrm>
            </p:grpSpPr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EE290F0A-FBB3-4526-AF3E-FF24C12A93FB}"/>
                    </a:ext>
                  </a:extLst>
                </p:cNvPr>
                <p:cNvSpPr/>
                <p:nvPr/>
              </p:nvSpPr>
              <p:spPr>
                <a:xfrm>
                  <a:off x="1029394" y="3502542"/>
                  <a:ext cx="1219200" cy="371475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7D85FFA2-F56F-49A1-B81E-F3F86FA5D2C5}"/>
                    </a:ext>
                  </a:extLst>
                </p:cNvPr>
                <p:cNvSpPr/>
                <p:nvPr/>
              </p:nvSpPr>
              <p:spPr>
                <a:xfrm>
                  <a:off x="8035243" y="3502365"/>
                  <a:ext cx="1219200" cy="371475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" name="Group 1">
                  <a:extLst>
                    <a:ext uri="{FF2B5EF4-FFF2-40B4-BE49-F238E27FC236}">
                      <a16:creationId xmlns:a16="http://schemas.microsoft.com/office/drawing/2014/main" id="{543CC1DD-38A8-4D0C-A3D2-248DE36A5DF7}"/>
                    </a:ext>
                  </a:extLst>
                </p:cNvPr>
                <p:cNvGrpSpPr/>
                <p:nvPr/>
              </p:nvGrpSpPr>
              <p:grpSpPr>
                <a:xfrm>
                  <a:off x="2249896" y="3502542"/>
                  <a:ext cx="1446133" cy="371475"/>
                  <a:chOff x="3031310" y="3468202"/>
                  <a:chExt cx="1446133" cy="371475"/>
                </a:xfrm>
              </p:grpSpPr>
              <p:sp>
                <p:nvSpPr>
                  <p:cNvPr id="6" name="Rectangle 5">
                    <a:extLst>
                      <a:ext uri="{FF2B5EF4-FFF2-40B4-BE49-F238E27FC236}">
                        <a16:creationId xmlns:a16="http://schemas.microsoft.com/office/drawing/2014/main" id="{8729AEF4-1A6B-4A49-B39C-69F55C84A90F}"/>
                      </a:ext>
                    </a:extLst>
                  </p:cNvPr>
                  <p:cNvSpPr/>
                  <p:nvPr/>
                </p:nvSpPr>
                <p:spPr>
                  <a:xfrm>
                    <a:off x="3031310" y="3468202"/>
                    <a:ext cx="1446133" cy="371475"/>
                  </a:xfrm>
                  <a:prstGeom prst="rect">
                    <a:avLst/>
                  </a:prstGeom>
                  <a:noFill/>
                  <a:ln w="254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" name="TextBox 9">
                    <a:extLst>
                      <a:ext uri="{FF2B5EF4-FFF2-40B4-BE49-F238E27FC236}">
                        <a16:creationId xmlns:a16="http://schemas.microsoft.com/office/drawing/2014/main" id="{EB43CC9A-55B6-434C-931C-9786EE3C3D73}"/>
                      </a:ext>
                    </a:extLst>
                  </p:cNvPr>
                  <p:cNvSpPr txBox="1"/>
                  <p:nvPr/>
                </p:nvSpPr>
                <p:spPr>
                  <a:xfrm>
                    <a:off x="3348415" y="3470345"/>
                    <a:ext cx="492443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VIP</a:t>
                    </a:r>
                  </a:p>
                </p:txBody>
              </p:sp>
            </p:grpSp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3E14CF22-7C81-455B-B6C7-452AD3EFFB73}"/>
                    </a:ext>
                  </a:extLst>
                </p:cNvPr>
                <p:cNvSpPr txBox="1"/>
                <p:nvPr/>
              </p:nvSpPr>
              <p:spPr>
                <a:xfrm>
                  <a:off x="1153925" y="3534056"/>
                  <a:ext cx="970137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/>
                    <a:t>Ordinary pipe</a:t>
                  </a:r>
                </a:p>
              </p:txBody>
            </p:sp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2AE2D003-E343-49B7-B34C-921444F58D27}"/>
                    </a:ext>
                  </a:extLst>
                </p:cNvPr>
                <p:cNvSpPr txBox="1"/>
                <p:nvPr/>
              </p:nvSpPr>
              <p:spPr>
                <a:xfrm>
                  <a:off x="8184552" y="3548100"/>
                  <a:ext cx="970137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/>
                    <a:t>Ordinary pipe</a:t>
                  </a:r>
                </a:p>
              </p:txBody>
            </p: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C35AC70E-23AB-4C63-9DDD-2F8E2B08AACA}"/>
                    </a:ext>
                  </a:extLst>
                </p:cNvPr>
                <p:cNvCxnSpPr/>
                <p:nvPr/>
              </p:nvCxnSpPr>
              <p:spPr>
                <a:xfrm>
                  <a:off x="1040365" y="2404556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5D3AFCDD-123F-4450-A25F-6379663812FF}"/>
                    </a:ext>
                  </a:extLst>
                </p:cNvPr>
                <p:cNvCxnSpPr/>
                <p:nvPr/>
              </p:nvCxnSpPr>
              <p:spPr>
                <a:xfrm>
                  <a:off x="9259177" y="2490281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7E254376-AE87-4DE5-BB58-B1699832670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79894" y="2823656"/>
                  <a:ext cx="868436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0E5E4CEB-8308-4E02-88C6-9CE4E2777111}"/>
                    </a:ext>
                  </a:extLst>
                </p:cNvPr>
                <p:cNvCxnSpPr/>
                <p:nvPr/>
              </p:nvCxnSpPr>
              <p:spPr>
                <a:xfrm>
                  <a:off x="5144553" y="2461706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F48BB931-A071-46D1-A19E-0E25902C1D42}"/>
                    </a:ext>
                  </a:extLst>
                </p:cNvPr>
                <p:cNvCxnSpPr/>
                <p:nvPr/>
              </p:nvCxnSpPr>
              <p:spPr>
                <a:xfrm>
                  <a:off x="6586952" y="2461706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6FD2E7D-D70E-4180-89D1-E22483C8028E}"/>
                    </a:ext>
                  </a:extLst>
                </p:cNvPr>
                <p:cNvCxnSpPr/>
                <p:nvPr/>
              </p:nvCxnSpPr>
              <p:spPr>
                <a:xfrm>
                  <a:off x="8025422" y="2490281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4E42C5B5-BE69-48B5-9B70-1E58F921F46C}"/>
                    </a:ext>
                  </a:extLst>
                </p:cNvPr>
                <p:cNvCxnSpPr/>
                <p:nvPr/>
              </p:nvCxnSpPr>
              <p:spPr>
                <a:xfrm>
                  <a:off x="3683812" y="2404556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242E4134-BC4E-44D5-92D4-DC3723AF10BE}"/>
                    </a:ext>
                  </a:extLst>
                </p:cNvPr>
                <p:cNvSpPr txBox="1"/>
                <p:nvPr/>
              </p:nvSpPr>
              <p:spPr>
                <a:xfrm>
                  <a:off x="8589921" y="2454324"/>
                  <a:ext cx="53572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300</a:t>
                  </a:r>
                </a:p>
              </p:txBody>
            </p:sp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A052D6A3-06CD-4CC8-957C-AD1D6363DD3B}"/>
                    </a:ext>
                  </a:extLst>
                </p:cNvPr>
                <p:cNvSpPr txBox="1"/>
                <p:nvPr/>
              </p:nvSpPr>
              <p:spPr>
                <a:xfrm>
                  <a:off x="5663308" y="2435274"/>
                  <a:ext cx="65274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1000</a:t>
                  </a:r>
                </a:p>
              </p:txBody>
            </p:sp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793FFEA7-ED5B-4EA3-B9AE-33D7D429E689}"/>
                    </a:ext>
                  </a:extLst>
                </p:cNvPr>
                <p:cNvSpPr txBox="1"/>
                <p:nvPr/>
              </p:nvSpPr>
              <p:spPr>
                <a:xfrm>
                  <a:off x="4272772" y="2404556"/>
                  <a:ext cx="65274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1000</a:t>
                  </a:r>
                </a:p>
              </p:txBody>
            </p:sp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D595A4F1-A3C6-4E7E-9047-3AF60E75D7F3}"/>
                    </a:ext>
                  </a:extLst>
                </p:cNvPr>
                <p:cNvSpPr txBox="1"/>
                <p:nvPr/>
              </p:nvSpPr>
              <p:spPr>
                <a:xfrm>
                  <a:off x="6856568" y="2429440"/>
                  <a:ext cx="65274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1000</a:t>
                  </a:r>
                </a:p>
              </p:txBody>
            </p: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066AB59A-3D26-48F7-A543-4B7629B9C7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40365" y="2271206"/>
                  <a:ext cx="8214078" cy="0"/>
                </a:xfrm>
                <a:prstGeom prst="line">
                  <a:avLst/>
                </a:prstGeom>
                <a:ln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8" name="Group 57">
                  <a:extLst>
                    <a:ext uri="{FF2B5EF4-FFF2-40B4-BE49-F238E27FC236}">
                      <a16:creationId xmlns:a16="http://schemas.microsoft.com/office/drawing/2014/main" id="{E17480CC-F437-41C2-BB23-A8CB6B579CB5}"/>
                    </a:ext>
                  </a:extLst>
                </p:cNvPr>
                <p:cNvGrpSpPr/>
                <p:nvPr/>
              </p:nvGrpSpPr>
              <p:grpSpPr>
                <a:xfrm>
                  <a:off x="3691498" y="3479174"/>
                  <a:ext cx="1446133" cy="394666"/>
                  <a:chOff x="3031310" y="3445011"/>
                  <a:chExt cx="1446133" cy="394666"/>
                </a:xfrm>
              </p:grpSpPr>
              <p:sp>
                <p:nvSpPr>
                  <p:cNvPr id="59" name="Rectangle 58">
                    <a:extLst>
                      <a:ext uri="{FF2B5EF4-FFF2-40B4-BE49-F238E27FC236}">
                        <a16:creationId xmlns:a16="http://schemas.microsoft.com/office/drawing/2014/main" id="{4C968E76-2405-4076-A5E8-2EF76C52A255}"/>
                      </a:ext>
                    </a:extLst>
                  </p:cNvPr>
                  <p:cNvSpPr/>
                  <p:nvPr/>
                </p:nvSpPr>
                <p:spPr>
                  <a:xfrm>
                    <a:off x="3031310" y="3468202"/>
                    <a:ext cx="1446133" cy="371475"/>
                  </a:xfrm>
                  <a:prstGeom prst="rect">
                    <a:avLst/>
                  </a:prstGeom>
                  <a:noFill/>
                  <a:ln w="254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" name="TextBox 59">
                    <a:extLst>
                      <a:ext uri="{FF2B5EF4-FFF2-40B4-BE49-F238E27FC236}">
                        <a16:creationId xmlns:a16="http://schemas.microsoft.com/office/drawing/2014/main" id="{53111FB5-03FF-478A-B55B-DCFFF32A34C2}"/>
                      </a:ext>
                    </a:extLst>
                  </p:cNvPr>
                  <p:cNvSpPr txBox="1"/>
                  <p:nvPr/>
                </p:nvSpPr>
                <p:spPr>
                  <a:xfrm>
                    <a:off x="3488906" y="3445011"/>
                    <a:ext cx="492443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VIP</a:t>
                    </a:r>
                  </a:p>
                </p:txBody>
              </p:sp>
            </p:grpSp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id="{215950C0-D12E-46DC-98DF-5504C3123E19}"/>
                    </a:ext>
                  </a:extLst>
                </p:cNvPr>
                <p:cNvGrpSpPr/>
                <p:nvPr/>
              </p:nvGrpSpPr>
              <p:grpSpPr>
                <a:xfrm>
                  <a:off x="5143028" y="3479174"/>
                  <a:ext cx="1446133" cy="392262"/>
                  <a:chOff x="3031310" y="3447415"/>
                  <a:chExt cx="1446133" cy="392262"/>
                </a:xfrm>
              </p:grpSpPr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259439FA-592B-49E5-9A0D-86A43F0D636D}"/>
                      </a:ext>
                    </a:extLst>
                  </p:cNvPr>
                  <p:cNvSpPr/>
                  <p:nvPr/>
                </p:nvSpPr>
                <p:spPr>
                  <a:xfrm>
                    <a:off x="3031310" y="3468202"/>
                    <a:ext cx="1446133" cy="371475"/>
                  </a:xfrm>
                  <a:prstGeom prst="rect">
                    <a:avLst/>
                  </a:prstGeom>
                  <a:noFill/>
                  <a:ln w="254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" name="TextBox 62">
                    <a:extLst>
                      <a:ext uri="{FF2B5EF4-FFF2-40B4-BE49-F238E27FC236}">
                        <a16:creationId xmlns:a16="http://schemas.microsoft.com/office/drawing/2014/main" id="{BE00CEF9-4230-49F4-81FD-7B8DAFF6142A}"/>
                      </a:ext>
                    </a:extLst>
                  </p:cNvPr>
                  <p:cNvSpPr txBox="1"/>
                  <p:nvPr/>
                </p:nvSpPr>
                <p:spPr>
                  <a:xfrm>
                    <a:off x="3393682" y="3447415"/>
                    <a:ext cx="492443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VIP</a:t>
                    </a:r>
                  </a:p>
                </p:txBody>
              </p:sp>
            </p:grpSp>
            <p:grpSp>
              <p:nvGrpSpPr>
                <p:cNvPr id="64" name="Group 63">
                  <a:extLst>
                    <a:ext uri="{FF2B5EF4-FFF2-40B4-BE49-F238E27FC236}">
                      <a16:creationId xmlns:a16="http://schemas.microsoft.com/office/drawing/2014/main" id="{A9BEEBE1-E26A-428F-AC1E-11D2C1A4AADD}"/>
                    </a:ext>
                  </a:extLst>
                </p:cNvPr>
                <p:cNvGrpSpPr/>
                <p:nvPr/>
              </p:nvGrpSpPr>
              <p:grpSpPr>
                <a:xfrm>
                  <a:off x="6589161" y="3503998"/>
                  <a:ext cx="1446133" cy="371475"/>
                  <a:chOff x="3031310" y="3468202"/>
                  <a:chExt cx="1446133" cy="371475"/>
                </a:xfrm>
              </p:grpSpPr>
              <p:sp>
                <p:nvSpPr>
                  <p:cNvPr id="65" name="Rectangle 64">
                    <a:extLst>
                      <a:ext uri="{FF2B5EF4-FFF2-40B4-BE49-F238E27FC236}">
                        <a16:creationId xmlns:a16="http://schemas.microsoft.com/office/drawing/2014/main" id="{98217A57-E3E5-4FA9-B334-61C7922B02D6}"/>
                      </a:ext>
                    </a:extLst>
                  </p:cNvPr>
                  <p:cNvSpPr/>
                  <p:nvPr/>
                </p:nvSpPr>
                <p:spPr>
                  <a:xfrm>
                    <a:off x="3031310" y="3468202"/>
                    <a:ext cx="1446133" cy="371475"/>
                  </a:xfrm>
                  <a:prstGeom prst="rect">
                    <a:avLst/>
                  </a:prstGeom>
                  <a:noFill/>
                  <a:ln w="254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" name="TextBox 65">
                    <a:extLst>
                      <a:ext uri="{FF2B5EF4-FFF2-40B4-BE49-F238E27FC236}">
                        <a16:creationId xmlns:a16="http://schemas.microsoft.com/office/drawing/2014/main" id="{7DEBF710-11BB-4B0F-86FD-9ABCF9F97E6A}"/>
                      </a:ext>
                    </a:extLst>
                  </p:cNvPr>
                  <p:cNvSpPr txBox="1"/>
                  <p:nvPr/>
                </p:nvSpPr>
                <p:spPr>
                  <a:xfrm>
                    <a:off x="3348415" y="3470345"/>
                    <a:ext cx="492443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VIP</a:t>
                    </a:r>
                  </a:p>
                </p:txBody>
              </p:sp>
            </p:grp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8FDBAE84-0C22-477D-AD2A-17CB13B89935}"/>
                    </a:ext>
                  </a:extLst>
                </p:cNvPr>
                <p:cNvCxnSpPr/>
                <p:nvPr/>
              </p:nvCxnSpPr>
              <p:spPr>
                <a:xfrm>
                  <a:off x="2253805" y="2401685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" name="TextBox 67">
                  <a:extLst>
                    <a:ext uri="{FF2B5EF4-FFF2-40B4-BE49-F238E27FC236}">
                      <a16:creationId xmlns:a16="http://schemas.microsoft.com/office/drawing/2014/main" id="{BAC777E2-CCCA-4C33-98F4-C8622B7A871E}"/>
                    </a:ext>
                  </a:extLst>
                </p:cNvPr>
                <p:cNvSpPr txBox="1"/>
                <p:nvPr/>
              </p:nvSpPr>
              <p:spPr>
                <a:xfrm>
                  <a:off x="1389313" y="2428005"/>
                  <a:ext cx="53572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300</a:t>
                  </a:r>
                </a:p>
              </p:txBody>
            </p:sp>
            <p:sp>
              <p:nvSpPr>
                <p:cNvPr id="69" name="TextBox 68">
                  <a:extLst>
                    <a:ext uri="{FF2B5EF4-FFF2-40B4-BE49-F238E27FC236}">
                      <a16:creationId xmlns:a16="http://schemas.microsoft.com/office/drawing/2014/main" id="{978FA48C-75AE-4E95-9261-6337BAD52487}"/>
                    </a:ext>
                  </a:extLst>
                </p:cNvPr>
                <p:cNvSpPr txBox="1"/>
                <p:nvPr/>
              </p:nvSpPr>
              <p:spPr>
                <a:xfrm>
                  <a:off x="2579136" y="2419142"/>
                  <a:ext cx="65274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1000</a:t>
                  </a:r>
                </a:p>
              </p:txBody>
            </p:sp>
          </p:grpSp>
        </p:grp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792CB65C-C547-42F8-ABB5-5C5E766F87FF}"/>
                </a:ext>
              </a:extLst>
            </p:cNvPr>
            <p:cNvSpPr txBox="1"/>
            <p:nvPr/>
          </p:nvSpPr>
          <p:spPr>
            <a:xfrm>
              <a:off x="4388429" y="4937180"/>
              <a:ext cx="10743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4600 mm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3578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6" name="Group 245">
            <a:extLst>
              <a:ext uri="{FF2B5EF4-FFF2-40B4-BE49-F238E27FC236}">
                <a16:creationId xmlns:a16="http://schemas.microsoft.com/office/drawing/2014/main" id="{FFEEE121-B11D-429C-A94F-3E0564DC02D0}"/>
              </a:ext>
            </a:extLst>
          </p:cNvPr>
          <p:cNvGrpSpPr/>
          <p:nvPr/>
        </p:nvGrpSpPr>
        <p:grpSpPr>
          <a:xfrm>
            <a:off x="3256788" y="2282829"/>
            <a:ext cx="2228850" cy="2935055"/>
            <a:chOff x="2748466" y="2793766"/>
            <a:chExt cx="2228850" cy="2935055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7DC79CE-5AA3-4EF1-9AE5-ED21F81470DD}"/>
                </a:ext>
              </a:extLst>
            </p:cNvPr>
            <p:cNvSpPr/>
            <p:nvPr/>
          </p:nvSpPr>
          <p:spPr>
            <a:xfrm>
              <a:off x="2748466" y="5359317"/>
              <a:ext cx="2228850" cy="36195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66EB51A-2BCF-48A4-838D-8E279D798C8D}"/>
                </a:ext>
              </a:extLst>
            </p:cNvPr>
            <p:cNvSpPr txBox="1"/>
            <p:nvPr/>
          </p:nvSpPr>
          <p:spPr>
            <a:xfrm>
              <a:off x="3085807" y="5359489"/>
              <a:ext cx="1047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Section 2</a:t>
              </a: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223E50F2-1584-427E-BEB5-9B23A53BD17B}"/>
                </a:ext>
              </a:extLst>
            </p:cNvPr>
            <p:cNvGrpSpPr/>
            <p:nvPr/>
          </p:nvGrpSpPr>
          <p:grpSpPr>
            <a:xfrm>
              <a:off x="3152136" y="2793766"/>
              <a:ext cx="1609821" cy="2510847"/>
              <a:chOff x="1496334" y="2316168"/>
              <a:chExt cx="2304000" cy="3761031"/>
            </a:xfrm>
          </p:grpSpPr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ED272FD9-E748-4B1C-92CF-93FD5B3F416F}"/>
                  </a:ext>
                </a:extLst>
              </p:cNvPr>
              <p:cNvGrpSpPr/>
              <p:nvPr/>
            </p:nvGrpSpPr>
            <p:grpSpPr>
              <a:xfrm>
                <a:off x="1496334" y="2914173"/>
                <a:ext cx="2304000" cy="2340000"/>
                <a:chOff x="1039134" y="2127152"/>
                <a:chExt cx="2304000" cy="2340000"/>
              </a:xfrm>
            </p:grpSpPr>
            <p:sp>
              <p:nvSpPr>
                <p:cNvPr id="52" name="Oval 51">
                  <a:extLst>
                    <a:ext uri="{FF2B5EF4-FFF2-40B4-BE49-F238E27FC236}">
                      <a16:creationId xmlns:a16="http://schemas.microsoft.com/office/drawing/2014/main" id="{82647786-9925-4248-BD5C-B0AAC0021B41}"/>
                    </a:ext>
                  </a:extLst>
                </p:cNvPr>
                <p:cNvSpPr/>
                <p:nvPr/>
              </p:nvSpPr>
              <p:spPr>
                <a:xfrm>
                  <a:off x="1489166" y="2595152"/>
                  <a:ext cx="1403936" cy="1404000"/>
                </a:xfrm>
                <a:prstGeom prst="ellipse">
                  <a:avLst/>
                </a:prstGeom>
                <a:noFill/>
                <a:ln w="635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0A03CC9B-850B-4DB1-B4A4-022217662EEB}"/>
                    </a:ext>
                  </a:extLst>
                </p:cNvPr>
                <p:cNvSpPr/>
                <p:nvPr/>
              </p:nvSpPr>
              <p:spPr>
                <a:xfrm>
                  <a:off x="1381134" y="2487152"/>
                  <a:ext cx="1620000" cy="1620000"/>
                </a:xfrm>
                <a:prstGeom prst="ellipse">
                  <a:avLst/>
                </a:prstGeom>
                <a:noFill/>
                <a:ln w="6350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00664E33-4952-4CAA-B44E-5F2555691A1F}"/>
                    </a:ext>
                  </a:extLst>
                </p:cNvPr>
                <p:cNvSpPr/>
                <p:nvPr/>
              </p:nvSpPr>
              <p:spPr>
                <a:xfrm>
                  <a:off x="1165134" y="2271152"/>
                  <a:ext cx="2052000" cy="2052000"/>
                </a:xfrm>
                <a:prstGeom prst="ellipse">
                  <a:avLst/>
                </a:prstGeom>
                <a:noFill/>
                <a:ln w="22860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32A0263E-1131-4734-90EE-E7EF542A4D82}"/>
                    </a:ext>
                  </a:extLst>
                </p:cNvPr>
                <p:cNvSpPr/>
                <p:nvPr/>
              </p:nvSpPr>
              <p:spPr>
                <a:xfrm>
                  <a:off x="1039134" y="2127152"/>
                  <a:ext cx="2304000" cy="2340000"/>
                </a:xfrm>
                <a:prstGeom prst="ellipse">
                  <a:avLst/>
                </a:prstGeom>
                <a:noFill/>
                <a:ln w="666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</p:grpSp>
          <p:sp>
            <p:nvSpPr>
              <p:cNvPr id="40" name="Block Arc 39">
                <a:extLst>
                  <a:ext uri="{FF2B5EF4-FFF2-40B4-BE49-F238E27FC236}">
                    <a16:creationId xmlns:a16="http://schemas.microsoft.com/office/drawing/2014/main" id="{1763B50F-C6A7-4E07-B99D-0391DB8340D7}"/>
                  </a:ext>
                </a:extLst>
              </p:cNvPr>
              <p:cNvSpPr/>
              <p:nvPr/>
            </p:nvSpPr>
            <p:spPr>
              <a:xfrm rot="5400000">
                <a:off x="3222409" y="3995996"/>
                <a:ext cx="432140" cy="176355"/>
              </a:xfrm>
              <a:prstGeom prst="blockArc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AC4814BF-CF07-431E-827F-FE96DADD8092}"/>
                  </a:ext>
                </a:extLst>
              </p:cNvPr>
              <p:cNvSpPr/>
              <p:nvPr/>
            </p:nvSpPr>
            <p:spPr>
              <a:xfrm>
                <a:off x="2568909" y="4928749"/>
                <a:ext cx="108000" cy="10942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245AEE54-5014-4123-83F5-C731EE26917B}"/>
                  </a:ext>
                </a:extLst>
              </p:cNvPr>
              <p:cNvSpPr/>
              <p:nvPr/>
            </p:nvSpPr>
            <p:spPr>
              <a:xfrm>
                <a:off x="2628510" y="3061113"/>
                <a:ext cx="107999" cy="10942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B5B684A2-EA0F-43D7-9112-AB81BD009D9E}"/>
                  </a:ext>
                </a:extLst>
              </p:cNvPr>
              <p:cNvSpPr/>
              <p:nvPr/>
            </p:nvSpPr>
            <p:spPr>
              <a:xfrm>
                <a:off x="2632434" y="2795562"/>
                <a:ext cx="108000" cy="10942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ECE1E427-913E-419A-8E21-38386E0075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622909" y="5079298"/>
                <a:ext cx="0" cy="4035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02EDF19E-C59C-4416-965D-992A11D93FC8}"/>
                  </a:ext>
                </a:extLst>
              </p:cNvPr>
              <p:cNvSpPr txBox="1"/>
              <p:nvPr/>
            </p:nvSpPr>
            <p:spPr>
              <a:xfrm>
                <a:off x="2302920" y="5523972"/>
                <a:ext cx="1010017" cy="5532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dirty="0"/>
                  <a:t>TCX 4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0C0AC3D-BCD0-4395-BC08-69A000BE43DE}"/>
                  </a:ext>
                </a:extLst>
              </p:cNvPr>
              <p:cNvSpPr txBox="1"/>
              <p:nvPr/>
            </p:nvSpPr>
            <p:spPr>
              <a:xfrm>
                <a:off x="2443768" y="2316168"/>
                <a:ext cx="1010017" cy="5532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dirty="0"/>
                  <a:t>TCX 7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78CE8949-BB70-489E-B137-85C1513F9646}"/>
                  </a:ext>
                </a:extLst>
              </p:cNvPr>
              <p:cNvSpPr txBox="1"/>
              <p:nvPr/>
            </p:nvSpPr>
            <p:spPr>
              <a:xfrm>
                <a:off x="2393693" y="3347129"/>
                <a:ext cx="1010017" cy="5532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dirty="0"/>
                  <a:t>TCX 6</a:t>
                </a:r>
              </a:p>
            </p:txBody>
          </p:sp>
        </p:grpSp>
      </p:grp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36D31FCA-133B-4B62-8773-F748AA7D0358}"/>
              </a:ext>
            </a:extLst>
          </p:cNvPr>
          <p:cNvGrpSpPr/>
          <p:nvPr/>
        </p:nvGrpSpPr>
        <p:grpSpPr>
          <a:xfrm>
            <a:off x="454537" y="2621737"/>
            <a:ext cx="2228850" cy="2599007"/>
            <a:chOff x="433847" y="3123480"/>
            <a:chExt cx="2228850" cy="2599007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A0A7A77D-EAF3-4D9E-AE4E-59B7D3872BDD}"/>
                </a:ext>
              </a:extLst>
            </p:cNvPr>
            <p:cNvSpPr/>
            <p:nvPr/>
          </p:nvSpPr>
          <p:spPr>
            <a:xfrm>
              <a:off x="433847" y="5359489"/>
              <a:ext cx="2228850" cy="36195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FB9AC6F6-7B71-446F-9461-01FDCB765A95}"/>
                </a:ext>
              </a:extLst>
            </p:cNvPr>
            <p:cNvSpPr txBox="1"/>
            <p:nvPr/>
          </p:nvSpPr>
          <p:spPr>
            <a:xfrm>
              <a:off x="926435" y="5353155"/>
              <a:ext cx="1047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Section 1</a:t>
              </a:r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EE37FE1-4D1B-49F6-9A57-4628212D43E3}"/>
                </a:ext>
              </a:extLst>
            </p:cNvPr>
            <p:cNvGrpSpPr/>
            <p:nvPr/>
          </p:nvGrpSpPr>
          <p:grpSpPr>
            <a:xfrm>
              <a:off x="811551" y="3123480"/>
              <a:ext cx="1609821" cy="1562174"/>
              <a:chOff x="1496334" y="2914173"/>
              <a:chExt cx="2304000" cy="2340000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99F74E17-20AC-4AA0-8714-CB20277722A7}"/>
                  </a:ext>
                </a:extLst>
              </p:cNvPr>
              <p:cNvGrpSpPr/>
              <p:nvPr/>
            </p:nvGrpSpPr>
            <p:grpSpPr>
              <a:xfrm>
                <a:off x="1496334" y="2914173"/>
                <a:ext cx="2304000" cy="2340000"/>
                <a:chOff x="1039134" y="2127152"/>
                <a:chExt cx="2304000" cy="2340000"/>
              </a:xfrm>
            </p:grpSpPr>
            <p:sp>
              <p:nvSpPr>
                <p:cNvPr id="72" name="Oval 71">
                  <a:extLst>
                    <a:ext uri="{FF2B5EF4-FFF2-40B4-BE49-F238E27FC236}">
                      <a16:creationId xmlns:a16="http://schemas.microsoft.com/office/drawing/2014/main" id="{7733AB90-D2E9-4918-A538-8CD31AD54D84}"/>
                    </a:ext>
                  </a:extLst>
                </p:cNvPr>
                <p:cNvSpPr/>
                <p:nvPr/>
              </p:nvSpPr>
              <p:spPr>
                <a:xfrm>
                  <a:off x="1489166" y="2595152"/>
                  <a:ext cx="1403936" cy="1404000"/>
                </a:xfrm>
                <a:prstGeom prst="ellipse">
                  <a:avLst/>
                </a:prstGeom>
                <a:noFill/>
                <a:ln w="635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73" name="Oval 72">
                  <a:extLst>
                    <a:ext uri="{FF2B5EF4-FFF2-40B4-BE49-F238E27FC236}">
                      <a16:creationId xmlns:a16="http://schemas.microsoft.com/office/drawing/2014/main" id="{3C204C85-D800-4F0F-A911-0BD4CE17D6B4}"/>
                    </a:ext>
                  </a:extLst>
                </p:cNvPr>
                <p:cNvSpPr/>
                <p:nvPr/>
              </p:nvSpPr>
              <p:spPr>
                <a:xfrm>
                  <a:off x="1381134" y="2487152"/>
                  <a:ext cx="1620000" cy="1620000"/>
                </a:xfrm>
                <a:prstGeom prst="ellipse">
                  <a:avLst/>
                </a:prstGeom>
                <a:noFill/>
                <a:ln w="6350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74" name="Oval 73">
                  <a:extLst>
                    <a:ext uri="{FF2B5EF4-FFF2-40B4-BE49-F238E27FC236}">
                      <a16:creationId xmlns:a16="http://schemas.microsoft.com/office/drawing/2014/main" id="{C877B496-0479-4B58-B360-15AA38E423B7}"/>
                    </a:ext>
                  </a:extLst>
                </p:cNvPr>
                <p:cNvSpPr/>
                <p:nvPr/>
              </p:nvSpPr>
              <p:spPr>
                <a:xfrm>
                  <a:off x="1165134" y="2271152"/>
                  <a:ext cx="2052000" cy="2052000"/>
                </a:xfrm>
                <a:prstGeom prst="ellipse">
                  <a:avLst/>
                </a:prstGeom>
                <a:noFill/>
                <a:ln w="22860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75" name="Oval 74">
                  <a:extLst>
                    <a:ext uri="{FF2B5EF4-FFF2-40B4-BE49-F238E27FC236}">
                      <a16:creationId xmlns:a16="http://schemas.microsoft.com/office/drawing/2014/main" id="{2384AEC2-E991-46C4-B7F6-CF332F51306E}"/>
                    </a:ext>
                  </a:extLst>
                </p:cNvPr>
                <p:cNvSpPr/>
                <p:nvPr/>
              </p:nvSpPr>
              <p:spPr>
                <a:xfrm>
                  <a:off x="1039134" y="2127152"/>
                  <a:ext cx="2304000" cy="2340000"/>
                </a:xfrm>
                <a:prstGeom prst="ellipse">
                  <a:avLst/>
                </a:prstGeom>
                <a:noFill/>
                <a:ln w="666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</p:grpSp>
          <p:sp>
            <p:nvSpPr>
              <p:cNvPr id="60" name="Block Arc 59">
                <a:extLst>
                  <a:ext uri="{FF2B5EF4-FFF2-40B4-BE49-F238E27FC236}">
                    <a16:creationId xmlns:a16="http://schemas.microsoft.com/office/drawing/2014/main" id="{29B168AD-D994-4A6D-9F29-614CAAD64285}"/>
                  </a:ext>
                </a:extLst>
              </p:cNvPr>
              <p:cNvSpPr/>
              <p:nvPr/>
            </p:nvSpPr>
            <p:spPr>
              <a:xfrm rot="5400000">
                <a:off x="3222409" y="3995996"/>
                <a:ext cx="432140" cy="176355"/>
              </a:xfrm>
              <a:prstGeom prst="blockArc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9D7A5902-43D2-4ED3-BBB4-300152CE5EB7}"/>
                  </a:ext>
                </a:extLst>
              </p:cNvPr>
              <p:cNvSpPr/>
              <p:nvPr/>
            </p:nvSpPr>
            <p:spPr>
              <a:xfrm>
                <a:off x="2568909" y="4774370"/>
                <a:ext cx="108000" cy="10942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DDD7DF7-A90C-4828-B750-8365EDF49059}"/>
                  </a:ext>
                </a:extLst>
              </p:cNvPr>
              <p:cNvSpPr txBox="1"/>
              <p:nvPr/>
            </p:nvSpPr>
            <p:spPr>
              <a:xfrm>
                <a:off x="2362200" y="4420083"/>
                <a:ext cx="1010017" cy="5532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dirty="0"/>
                  <a:t>TCX 1</a:t>
                </a:r>
              </a:p>
            </p:txBody>
          </p:sp>
        </p:grpSp>
      </p:grpSp>
      <p:sp>
        <p:nvSpPr>
          <p:cNvPr id="247" name="Rectangle 246">
            <a:extLst>
              <a:ext uri="{FF2B5EF4-FFF2-40B4-BE49-F238E27FC236}">
                <a16:creationId xmlns:a16="http://schemas.microsoft.com/office/drawing/2014/main" id="{87E56879-5BDC-497E-9B71-234C352D02F0}"/>
              </a:ext>
            </a:extLst>
          </p:cNvPr>
          <p:cNvSpPr/>
          <p:nvPr/>
        </p:nvSpPr>
        <p:spPr>
          <a:xfrm>
            <a:off x="5860628" y="4847694"/>
            <a:ext cx="2228850" cy="3619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1A853EA7-7644-48A3-9940-7C1CA55D8CE5}"/>
              </a:ext>
            </a:extLst>
          </p:cNvPr>
          <p:cNvSpPr txBox="1"/>
          <p:nvPr/>
        </p:nvSpPr>
        <p:spPr>
          <a:xfrm>
            <a:off x="6451512" y="4840312"/>
            <a:ext cx="1047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Section 3</a:t>
            </a:r>
          </a:p>
        </p:txBody>
      </p:sp>
      <p:grpSp>
        <p:nvGrpSpPr>
          <p:cNvPr id="249" name="Group 248">
            <a:extLst>
              <a:ext uri="{FF2B5EF4-FFF2-40B4-BE49-F238E27FC236}">
                <a16:creationId xmlns:a16="http://schemas.microsoft.com/office/drawing/2014/main" id="{5893140C-9B56-4449-B956-9E77A54E8EAD}"/>
              </a:ext>
            </a:extLst>
          </p:cNvPr>
          <p:cNvGrpSpPr/>
          <p:nvPr/>
        </p:nvGrpSpPr>
        <p:grpSpPr>
          <a:xfrm>
            <a:off x="6302398" y="2717871"/>
            <a:ext cx="1609821" cy="2111622"/>
            <a:chOff x="1496334" y="2914173"/>
            <a:chExt cx="2304000" cy="3163026"/>
          </a:xfrm>
        </p:grpSpPr>
        <p:grpSp>
          <p:nvGrpSpPr>
            <p:cNvPr id="250" name="Group 249">
              <a:extLst>
                <a:ext uri="{FF2B5EF4-FFF2-40B4-BE49-F238E27FC236}">
                  <a16:creationId xmlns:a16="http://schemas.microsoft.com/office/drawing/2014/main" id="{155CA97D-D3FB-488A-9A6B-8E30E91F3B17}"/>
                </a:ext>
              </a:extLst>
            </p:cNvPr>
            <p:cNvGrpSpPr/>
            <p:nvPr/>
          </p:nvGrpSpPr>
          <p:grpSpPr>
            <a:xfrm>
              <a:off x="1496334" y="2914173"/>
              <a:ext cx="2304000" cy="2340000"/>
              <a:chOff x="1039134" y="2127152"/>
              <a:chExt cx="2304000" cy="2340000"/>
            </a:xfrm>
          </p:grpSpPr>
          <p:sp>
            <p:nvSpPr>
              <p:cNvPr id="259" name="Oval 258">
                <a:extLst>
                  <a:ext uri="{FF2B5EF4-FFF2-40B4-BE49-F238E27FC236}">
                    <a16:creationId xmlns:a16="http://schemas.microsoft.com/office/drawing/2014/main" id="{16C13F31-A544-4777-B849-13464D0C970F}"/>
                  </a:ext>
                </a:extLst>
              </p:cNvPr>
              <p:cNvSpPr/>
              <p:nvPr/>
            </p:nvSpPr>
            <p:spPr>
              <a:xfrm>
                <a:off x="1489166" y="2595152"/>
                <a:ext cx="1403936" cy="1404000"/>
              </a:xfrm>
              <a:prstGeom prst="ellipse">
                <a:avLst/>
              </a:prstGeom>
              <a:noFill/>
              <a:ln w="635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60" name="Oval 259">
                <a:extLst>
                  <a:ext uri="{FF2B5EF4-FFF2-40B4-BE49-F238E27FC236}">
                    <a16:creationId xmlns:a16="http://schemas.microsoft.com/office/drawing/2014/main" id="{C93EE967-4F93-4CE9-B2A1-EAA5933CF6E9}"/>
                  </a:ext>
                </a:extLst>
              </p:cNvPr>
              <p:cNvSpPr/>
              <p:nvPr/>
            </p:nvSpPr>
            <p:spPr>
              <a:xfrm>
                <a:off x="1381134" y="2487152"/>
                <a:ext cx="1620000" cy="1620000"/>
              </a:xfrm>
              <a:prstGeom prst="ellipse">
                <a:avLst/>
              </a:prstGeom>
              <a:noFill/>
              <a:ln w="635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61" name="Oval 260">
                <a:extLst>
                  <a:ext uri="{FF2B5EF4-FFF2-40B4-BE49-F238E27FC236}">
                    <a16:creationId xmlns:a16="http://schemas.microsoft.com/office/drawing/2014/main" id="{7727460E-0EDB-4068-BAB6-9F421AAB319A}"/>
                  </a:ext>
                </a:extLst>
              </p:cNvPr>
              <p:cNvSpPr/>
              <p:nvPr/>
            </p:nvSpPr>
            <p:spPr>
              <a:xfrm>
                <a:off x="1165134" y="2271152"/>
                <a:ext cx="2052000" cy="2052000"/>
              </a:xfrm>
              <a:prstGeom prst="ellipse">
                <a:avLst/>
              </a:prstGeom>
              <a:noFill/>
              <a:ln w="22860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62" name="Oval 261">
                <a:extLst>
                  <a:ext uri="{FF2B5EF4-FFF2-40B4-BE49-F238E27FC236}">
                    <a16:creationId xmlns:a16="http://schemas.microsoft.com/office/drawing/2014/main" id="{5E3EC9B3-88FD-4EC0-A5CA-FFCB794344EF}"/>
                  </a:ext>
                </a:extLst>
              </p:cNvPr>
              <p:cNvSpPr/>
              <p:nvPr/>
            </p:nvSpPr>
            <p:spPr>
              <a:xfrm>
                <a:off x="1039134" y="2127152"/>
                <a:ext cx="2304000" cy="2340000"/>
              </a:xfrm>
              <a:prstGeom prst="ellipse">
                <a:avLst/>
              </a:prstGeom>
              <a:noFill/>
              <a:ln w="666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251" name="Block Arc 250">
              <a:extLst>
                <a:ext uri="{FF2B5EF4-FFF2-40B4-BE49-F238E27FC236}">
                  <a16:creationId xmlns:a16="http://schemas.microsoft.com/office/drawing/2014/main" id="{7EBCB4EE-BB54-4A58-985E-013037EE40E4}"/>
                </a:ext>
              </a:extLst>
            </p:cNvPr>
            <p:cNvSpPr/>
            <p:nvPr/>
          </p:nvSpPr>
          <p:spPr>
            <a:xfrm rot="5400000">
              <a:off x="3222409" y="3995996"/>
              <a:ext cx="432140" cy="176355"/>
            </a:xfrm>
            <a:prstGeom prst="blockArc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253" name="Oval 252">
              <a:extLst>
                <a:ext uri="{FF2B5EF4-FFF2-40B4-BE49-F238E27FC236}">
                  <a16:creationId xmlns:a16="http://schemas.microsoft.com/office/drawing/2014/main" id="{C12AD076-723F-4213-B047-CDD887541882}"/>
                </a:ext>
              </a:extLst>
            </p:cNvPr>
            <p:cNvSpPr/>
            <p:nvPr/>
          </p:nvSpPr>
          <p:spPr>
            <a:xfrm>
              <a:off x="2568909" y="4928749"/>
              <a:ext cx="108000" cy="10942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255" name="Straight Arrow Connector 254">
              <a:extLst>
                <a:ext uri="{FF2B5EF4-FFF2-40B4-BE49-F238E27FC236}">
                  <a16:creationId xmlns:a16="http://schemas.microsoft.com/office/drawing/2014/main" id="{E8BCFE07-AE3D-4071-B905-45740B68D1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22909" y="5079298"/>
              <a:ext cx="0" cy="40354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60170DAF-B18E-4127-AD62-67031C1F7CF8}"/>
                </a:ext>
              </a:extLst>
            </p:cNvPr>
            <p:cNvSpPr txBox="1"/>
            <p:nvPr/>
          </p:nvSpPr>
          <p:spPr>
            <a:xfrm>
              <a:off x="2302920" y="5523972"/>
              <a:ext cx="1010017" cy="553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/>
                <a:t>TCX 5</a:t>
              </a:r>
            </a:p>
          </p:txBody>
        </p:sp>
      </p:grpSp>
      <p:grpSp>
        <p:nvGrpSpPr>
          <p:cNvPr id="273" name="Group 272">
            <a:extLst>
              <a:ext uri="{FF2B5EF4-FFF2-40B4-BE49-F238E27FC236}">
                <a16:creationId xmlns:a16="http://schemas.microsoft.com/office/drawing/2014/main" id="{5CCE7FC1-DE67-4C74-B151-6BA0072C7BC1}"/>
              </a:ext>
            </a:extLst>
          </p:cNvPr>
          <p:cNvGrpSpPr/>
          <p:nvPr/>
        </p:nvGrpSpPr>
        <p:grpSpPr>
          <a:xfrm>
            <a:off x="8292210" y="2778188"/>
            <a:ext cx="2228850" cy="2436005"/>
            <a:chOff x="435031" y="3123480"/>
            <a:chExt cx="2228850" cy="2436005"/>
          </a:xfrm>
        </p:grpSpPr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37BDA0CA-EA8B-42E7-97F0-38CF6B23BFD5}"/>
                </a:ext>
              </a:extLst>
            </p:cNvPr>
            <p:cNvSpPr/>
            <p:nvPr/>
          </p:nvSpPr>
          <p:spPr>
            <a:xfrm>
              <a:off x="435031" y="5197535"/>
              <a:ext cx="2228850" cy="36195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30495202-7F94-48E2-8307-14DA7A2BCE80}"/>
                </a:ext>
              </a:extLst>
            </p:cNvPr>
            <p:cNvSpPr txBox="1"/>
            <p:nvPr/>
          </p:nvSpPr>
          <p:spPr>
            <a:xfrm>
              <a:off x="1183070" y="5167476"/>
              <a:ext cx="1047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Section 4</a:t>
              </a:r>
            </a:p>
          </p:txBody>
        </p:sp>
        <p:grpSp>
          <p:nvGrpSpPr>
            <p:cNvPr id="276" name="Group 275">
              <a:extLst>
                <a:ext uri="{FF2B5EF4-FFF2-40B4-BE49-F238E27FC236}">
                  <a16:creationId xmlns:a16="http://schemas.microsoft.com/office/drawing/2014/main" id="{B963D484-3704-4992-9D61-CA75379315A9}"/>
                </a:ext>
              </a:extLst>
            </p:cNvPr>
            <p:cNvGrpSpPr/>
            <p:nvPr/>
          </p:nvGrpSpPr>
          <p:grpSpPr>
            <a:xfrm>
              <a:off x="811551" y="3123480"/>
              <a:ext cx="1609821" cy="1562174"/>
              <a:chOff x="1496334" y="2914173"/>
              <a:chExt cx="2304000" cy="2340000"/>
            </a:xfrm>
          </p:grpSpPr>
          <p:grpSp>
            <p:nvGrpSpPr>
              <p:cNvPr id="277" name="Group 276">
                <a:extLst>
                  <a:ext uri="{FF2B5EF4-FFF2-40B4-BE49-F238E27FC236}">
                    <a16:creationId xmlns:a16="http://schemas.microsoft.com/office/drawing/2014/main" id="{DCCFC9CF-A0D2-4A56-8122-ECDEC1884F78}"/>
                  </a:ext>
                </a:extLst>
              </p:cNvPr>
              <p:cNvGrpSpPr/>
              <p:nvPr/>
            </p:nvGrpSpPr>
            <p:grpSpPr>
              <a:xfrm>
                <a:off x="1496334" y="2914173"/>
                <a:ext cx="2304000" cy="2340000"/>
                <a:chOff x="1039134" y="2127152"/>
                <a:chExt cx="2304000" cy="2340000"/>
              </a:xfrm>
            </p:grpSpPr>
            <p:sp>
              <p:nvSpPr>
                <p:cNvPr id="281" name="Oval 280">
                  <a:extLst>
                    <a:ext uri="{FF2B5EF4-FFF2-40B4-BE49-F238E27FC236}">
                      <a16:creationId xmlns:a16="http://schemas.microsoft.com/office/drawing/2014/main" id="{7C000886-9D3C-414B-96C0-F10EFF690E66}"/>
                    </a:ext>
                  </a:extLst>
                </p:cNvPr>
                <p:cNvSpPr/>
                <p:nvPr/>
              </p:nvSpPr>
              <p:spPr>
                <a:xfrm>
                  <a:off x="1489166" y="2595152"/>
                  <a:ext cx="1403936" cy="1404000"/>
                </a:xfrm>
                <a:prstGeom prst="ellipse">
                  <a:avLst/>
                </a:prstGeom>
                <a:noFill/>
                <a:ln w="635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282" name="Oval 281">
                  <a:extLst>
                    <a:ext uri="{FF2B5EF4-FFF2-40B4-BE49-F238E27FC236}">
                      <a16:creationId xmlns:a16="http://schemas.microsoft.com/office/drawing/2014/main" id="{18F9A419-2060-4F0A-93A5-899D12DA7993}"/>
                    </a:ext>
                  </a:extLst>
                </p:cNvPr>
                <p:cNvSpPr/>
                <p:nvPr/>
              </p:nvSpPr>
              <p:spPr>
                <a:xfrm>
                  <a:off x="1381134" y="2487152"/>
                  <a:ext cx="1620000" cy="1620000"/>
                </a:xfrm>
                <a:prstGeom prst="ellipse">
                  <a:avLst/>
                </a:prstGeom>
                <a:noFill/>
                <a:ln w="6350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283" name="Oval 282">
                  <a:extLst>
                    <a:ext uri="{FF2B5EF4-FFF2-40B4-BE49-F238E27FC236}">
                      <a16:creationId xmlns:a16="http://schemas.microsoft.com/office/drawing/2014/main" id="{63D45305-DF12-4954-81B8-66EF2599FE59}"/>
                    </a:ext>
                  </a:extLst>
                </p:cNvPr>
                <p:cNvSpPr/>
                <p:nvPr/>
              </p:nvSpPr>
              <p:spPr>
                <a:xfrm>
                  <a:off x="1165134" y="2271152"/>
                  <a:ext cx="2052000" cy="2052000"/>
                </a:xfrm>
                <a:prstGeom prst="ellipse">
                  <a:avLst/>
                </a:prstGeom>
                <a:noFill/>
                <a:ln w="22860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284" name="Oval 283">
                  <a:extLst>
                    <a:ext uri="{FF2B5EF4-FFF2-40B4-BE49-F238E27FC236}">
                      <a16:creationId xmlns:a16="http://schemas.microsoft.com/office/drawing/2014/main" id="{A1B80177-B39C-451C-80F5-62332A5F98EB}"/>
                    </a:ext>
                  </a:extLst>
                </p:cNvPr>
                <p:cNvSpPr/>
                <p:nvPr/>
              </p:nvSpPr>
              <p:spPr>
                <a:xfrm>
                  <a:off x="1039134" y="2127152"/>
                  <a:ext cx="2304000" cy="2340000"/>
                </a:xfrm>
                <a:prstGeom prst="ellipse">
                  <a:avLst/>
                </a:prstGeom>
                <a:noFill/>
                <a:ln w="666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</p:grpSp>
          <p:sp>
            <p:nvSpPr>
              <p:cNvPr id="278" name="Block Arc 277">
                <a:extLst>
                  <a:ext uri="{FF2B5EF4-FFF2-40B4-BE49-F238E27FC236}">
                    <a16:creationId xmlns:a16="http://schemas.microsoft.com/office/drawing/2014/main" id="{8D664E80-05E5-402C-B455-9981B332B7CA}"/>
                  </a:ext>
                </a:extLst>
              </p:cNvPr>
              <p:cNvSpPr/>
              <p:nvPr/>
            </p:nvSpPr>
            <p:spPr>
              <a:xfrm rot="5400000">
                <a:off x="3222409" y="3995996"/>
                <a:ext cx="432140" cy="176355"/>
              </a:xfrm>
              <a:prstGeom prst="blockArc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solidFill>
                    <a:schemeClr val="tx1"/>
                  </a:solidFill>
                </a:endParaRPr>
              </a:p>
            </p:txBody>
          </p:sp>
          <p:sp>
            <p:nvSpPr>
              <p:cNvPr id="279" name="Oval 278">
                <a:extLst>
                  <a:ext uri="{FF2B5EF4-FFF2-40B4-BE49-F238E27FC236}">
                    <a16:creationId xmlns:a16="http://schemas.microsoft.com/office/drawing/2014/main" id="{29D64AA2-5534-4341-8AA5-7907CEC795B8}"/>
                  </a:ext>
                </a:extLst>
              </p:cNvPr>
              <p:cNvSpPr/>
              <p:nvPr/>
            </p:nvSpPr>
            <p:spPr>
              <a:xfrm>
                <a:off x="2568909" y="4774370"/>
                <a:ext cx="108000" cy="10942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80" name="TextBox 279">
                <a:extLst>
                  <a:ext uri="{FF2B5EF4-FFF2-40B4-BE49-F238E27FC236}">
                    <a16:creationId xmlns:a16="http://schemas.microsoft.com/office/drawing/2014/main" id="{4CC23BE3-A890-4E81-A8A1-EAE3A0F3827D}"/>
                  </a:ext>
                </a:extLst>
              </p:cNvPr>
              <p:cNvSpPr txBox="1"/>
              <p:nvPr/>
            </p:nvSpPr>
            <p:spPr>
              <a:xfrm>
                <a:off x="2362200" y="4420083"/>
                <a:ext cx="1010017" cy="5532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dirty="0"/>
                  <a:t>TCX 2</a:t>
                </a:r>
              </a:p>
            </p:txBody>
          </p:sp>
        </p:grpSp>
      </p:grpSp>
      <p:sp>
        <p:nvSpPr>
          <p:cNvPr id="285" name="TextBox 284">
            <a:extLst>
              <a:ext uri="{FF2B5EF4-FFF2-40B4-BE49-F238E27FC236}">
                <a16:creationId xmlns:a16="http://schemas.microsoft.com/office/drawing/2014/main" id="{CCA6E4DD-4865-45E9-B3A0-2115D9212FC7}"/>
              </a:ext>
            </a:extLst>
          </p:cNvPr>
          <p:cNvSpPr txBox="1"/>
          <p:nvPr/>
        </p:nvSpPr>
        <p:spPr>
          <a:xfrm>
            <a:off x="80531" y="19537"/>
            <a:ext cx="1101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/>
              <a:t>Pipe 1</a:t>
            </a:r>
          </a:p>
        </p:txBody>
      </p:sp>
      <p:sp>
        <p:nvSpPr>
          <p:cNvPr id="355" name="TextBox 354">
            <a:extLst>
              <a:ext uri="{FF2B5EF4-FFF2-40B4-BE49-F238E27FC236}">
                <a16:creationId xmlns:a16="http://schemas.microsoft.com/office/drawing/2014/main" id="{A39CE96F-80B8-4A0D-B092-932CD7D32E08}"/>
              </a:ext>
            </a:extLst>
          </p:cNvPr>
          <p:cNvSpPr txBox="1"/>
          <p:nvPr/>
        </p:nvSpPr>
        <p:spPr>
          <a:xfrm>
            <a:off x="189196" y="2202153"/>
            <a:ext cx="31930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b="1" dirty="0"/>
              <a:t>Position of TCs: in the </a:t>
            </a:r>
            <a:r>
              <a:rPr lang="en-US" sz="1400" b="1" dirty="0"/>
              <a:t>middle</a:t>
            </a:r>
            <a:r>
              <a:rPr lang="sv-SE" sz="1400" b="1" dirty="0"/>
              <a:t> of </a:t>
            </a:r>
            <a:r>
              <a:rPr lang="en-US" sz="1400" b="1" dirty="0"/>
              <a:t>sections</a:t>
            </a:r>
          </a:p>
        </p:txBody>
      </p:sp>
      <p:grpSp>
        <p:nvGrpSpPr>
          <p:cNvPr id="233" name="Grupp 232">
            <a:extLst>
              <a:ext uri="{FF2B5EF4-FFF2-40B4-BE49-F238E27FC236}">
                <a16:creationId xmlns:a16="http://schemas.microsoft.com/office/drawing/2014/main" id="{25C98814-B60A-BDDA-8325-1819BDF9BFA3}"/>
              </a:ext>
            </a:extLst>
          </p:cNvPr>
          <p:cNvGrpSpPr/>
          <p:nvPr/>
        </p:nvGrpSpPr>
        <p:grpSpPr>
          <a:xfrm>
            <a:off x="1449976" y="77757"/>
            <a:ext cx="8684369" cy="2099604"/>
            <a:chOff x="1252322" y="283761"/>
            <a:chExt cx="8684369" cy="2099604"/>
          </a:xfrm>
        </p:grpSpPr>
        <p:grpSp>
          <p:nvGrpSpPr>
            <p:cNvPr id="2" name="Grupp 1">
              <a:extLst>
                <a:ext uri="{FF2B5EF4-FFF2-40B4-BE49-F238E27FC236}">
                  <a16:creationId xmlns:a16="http://schemas.microsoft.com/office/drawing/2014/main" id="{AFCA4FBA-3DAE-B9BB-908C-2656D3C86178}"/>
                </a:ext>
              </a:extLst>
            </p:cNvPr>
            <p:cNvGrpSpPr/>
            <p:nvPr/>
          </p:nvGrpSpPr>
          <p:grpSpPr>
            <a:xfrm>
              <a:off x="1252322" y="283761"/>
              <a:ext cx="8684369" cy="2099604"/>
              <a:chOff x="817565" y="3206908"/>
              <a:chExt cx="8684369" cy="2099604"/>
            </a:xfrm>
          </p:grpSpPr>
          <p:grpSp>
            <p:nvGrpSpPr>
              <p:cNvPr id="6" name="Group 27">
                <a:extLst>
                  <a:ext uri="{FF2B5EF4-FFF2-40B4-BE49-F238E27FC236}">
                    <a16:creationId xmlns:a16="http://schemas.microsoft.com/office/drawing/2014/main" id="{30880BC8-E27D-6780-0CC0-646253EB449D}"/>
                  </a:ext>
                </a:extLst>
              </p:cNvPr>
              <p:cNvGrpSpPr/>
              <p:nvPr/>
            </p:nvGrpSpPr>
            <p:grpSpPr>
              <a:xfrm>
                <a:off x="817565" y="3206908"/>
                <a:ext cx="8684369" cy="1604267"/>
                <a:chOff x="879894" y="2271206"/>
                <a:chExt cx="8684369" cy="1604267"/>
              </a:xfrm>
            </p:grpSpPr>
            <p:sp>
              <p:nvSpPr>
                <p:cNvPr id="7" name="Rectangle 4">
                  <a:extLst>
                    <a:ext uri="{FF2B5EF4-FFF2-40B4-BE49-F238E27FC236}">
                      <a16:creationId xmlns:a16="http://schemas.microsoft.com/office/drawing/2014/main" id="{601C9229-26F1-DF0C-011A-F3A6CCFF58AA}"/>
                    </a:ext>
                  </a:extLst>
                </p:cNvPr>
                <p:cNvSpPr/>
                <p:nvPr/>
              </p:nvSpPr>
              <p:spPr>
                <a:xfrm>
                  <a:off x="1029394" y="3502542"/>
                  <a:ext cx="1219200" cy="371475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71F276CB-DA69-01F5-4922-1FC137E242B5}"/>
                    </a:ext>
                  </a:extLst>
                </p:cNvPr>
                <p:cNvSpPr/>
                <p:nvPr/>
              </p:nvSpPr>
              <p:spPr>
                <a:xfrm>
                  <a:off x="8035243" y="3502365"/>
                  <a:ext cx="1219200" cy="371475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9" name="Group 1">
                  <a:extLst>
                    <a:ext uri="{FF2B5EF4-FFF2-40B4-BE49-F238E27FC236}">
                      <a16:creationId xmlns:a16="http://schemas.microsoft.com/office/drawing/2014/main" id="{BE872A35-ACF3-4F7E-3BEE-7F27CF51E991}"/>
                    </a:ext>
                  </a:extLst>
                </p:cNvPr>
                <p:cNvGrpSpPr/>
                <p:nvPr/>
              </p:nvGrpSpPr>
              <p:grpSpPr>
                <a:xfrm>
                  <a:off x="2249896" y="3502542"/>
                  <a:ext cx="1446133" cy="371475"/>
                  <a:chOff x="3031310" y="3468202"/>
                  <a:chExt cx="1446133" cy="371475"/>
                </a:xfrm>
              </p:grpSpPr>
              <p:sp>
                <p:nvSpPr>
                  <p:cNvPr id="228" name="Rectangle 5">
                    <a:extLst>
                      <a:ext uri="{FF2B5EF4-FFF2-40B4-BE49-F238E27FC236}">
                        <a16:creationId xmlns:a16="http://schemas.microsoft.com/office/drawing/2014/main" id="{C11CB081-70CA-574F-E0C6-74D34F1D0077}"/>
                      </a:ext>
                    </a:extLst>
                  </p:cNvPr>
                  <p:cNvSpPr/>
                  <p:nvPr/>
                </p:nvSpPr>
                <p:spPr>
                  <a:xfrm>
                    <a:off x="3031310" y="3468202"/>
                    <a:ext cx="1446133" cy="371475"/>
                  </a:xfrm>
                  <a:prstGeom prst="rect">
                    <a:avLst/>
                  </a:prstGeom>
                  <a:noFill/>
                  <a:ln w="254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9" name="TextBox 9">
                    <a:extLst>
                      <a:ext uri="{FF2B5EF4-FFF2-40B4-BE49-F238E27FC236}">
                        <a16:creationId xmlns:a16="http://schemas.microsoft.com/office/drawing/2014/main" id="{59950593-B51D-ECC5-17D1-8D50F891F553}"/>
                      </a:ext>
                    </a:extLst>
                  </p:cNvPr>
                  <p:cNvSpPr txBox="1"/>
                  <p:nvPr/>
                </p:nvSpPr>
                <p:spPr>
                  <a:xfrm>
                    <a:off x="3348415" y="3470345"/>
                    <a:ext cx="1048685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VIP-6mm</a:t>
                    </a:r>
                  </a:p>
                </p:txBody>
              </p:sp>
            </p:grpSp>
            <p:sp>
              <p:nvSpPr>
                <p:cNvPr id="10" name="TextBox 11">
                  <a:extLst>
                    <a:ext uri="{FF2B5EF4-FFF2-40B4-BE49-F238E27FC236}">
                      <a16:creationId xmlns:a16="http://schemas.microsoft.com/office/drawing/2014/main" id="{2D573B65-5268-DD7B-1109-70C2A8C7673E}"/>
                    </a:ext>
                  </a:extLst>
                </p:cNvPr>
                <p:cNvSpPr txBox="1"/>
                <p:nvPr/>
              </p:nvSpPr>
              <p:spPr>
                <a:xfrm>
                  <a:off x="1153925" y="3534056"/>
                  <a:ext cx="970137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/>
                    <a:t>Ordinary pipe</a:t>
                  </a:r>
                </a:p>
              </p:txBody>
            </p:sp>
            <p:sp>
              <p:nvSpPr>
                <p:cNvPr id="11" name="TextBox 12">
                  <a:extLst>
                    <a:ext uri="{FF2B5EF4-FFF2-40B4-BE49-F238E27FC236}">
                      <a16:creationId xmlns:a16="http://schemas.microsoft.com/office/drawing/2014/main" id="{4429B9F4-D990-9464-E34B-E3D152034998}"/>
                    </a:ext>
                  </a:extLst>
                </p:cNvPr>
                <p:cNvSpPr txBox="1"/>
                <p:nvPr/>
              </p:nvSpPr>
              <p:spPr>
                <a:xfrm>
                  <a:off x="8184552" y="3548100"/>
                  <a:ext cx="970137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/>
                    <a:t>Ordinary pipe</a:t>
                  </a:r>
                </a:p>
              </p:txBody>
            </p:sp>
            <p:cxnSp>
              <p:nvCxnSpPr>
                <p:cNvPr id="12" name="Straight Connector 14">
                  <a:extLst>
                    <a:ext uri="{FF2B5EF4-FFF2-40B4-BE49-F238E27FC236}">
                      <a16:creationId xmlns:a16="http://schemas.microsoft.com/office/drawing/2014/main" id="{9D81D0A7-60EA-A994-2A33-9393EBF66AB2}"/>
                    </a:ext>
                  </a:extLst>
                </p:cNvPr>
                <p:cNvCxnSpPr/>
                <p:nvPr/>
              </p:nvCxnSpPr>
              <p:spPr>
                <a:xfrm>
                  <a:off x="1040365" y="2404556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5">
                  <a:extLst>
                    <a:ext uri="{FF2B5EF4-FFF2-40B4-BE49-F238E27FC236}">
                      <a16:creationId xmlns:a16="http://schemas.microsoft.com/office/drawing/2014/main" id="{B6EB86BC-F1F6-A212-7022-1B855B95F8F4}"/>
                    </a:ext>
                  </a:extLst>
                </p:cNvPr>
                <p:cNvCxnSpPr/>
                <p:nvPr/>
              </p:nvCxnSpPr>
              <p:spPr>
                <a:xfrm>
                  <a:off x="9259177" y="2490281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7">
                  <a:extLst>
                    <a:ext uri="{FF2B5EF4-FFF2-40B4-BE49-F238E27FC236}">
                      <a16:creationId xmlns:a16="http://schemas.microsoft.com/office/drawing/2014/main" id="{CF180ABD-4634-D81D-D174-A6CFBC8DB2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79894" y="2823656"/>
                  <a:ext cx="868436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8">
                  <a:extLst>
                    <a:ext uri="{FF2B5EF4-FFF2-40B4-BE49-F238E27FC236}">
                      <a16:creationId xmlns:a16="http://schemas.microsoft.com/office/drawing/2014/main" id="{6B468699-754D-1D3E-6681-576A3C3F9E64}"/>
                    </a:ext>
                  </a:extLst>
                </p:cNvPr>
                <p:cNvCxnSpPr/>
                <p:nvPr/>
              </p:nvCxnSpPr>
              <p:spPr>
                <a:xfrm>
                  <a:off x="5144553" y="2461706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9">
                  <a:extLst>
                    <a:ext uri="{FF2B5EF4-FFF2-40B4-BE49-F238E27FC236}">
                      <a16:creationId xmlns:a16="http://schemas.microsoft.com/office/drawing/2014/main" id="{F80049B7-C601-4646-F4FA-E2C694D31977}"/>
                    </a:ext>
                  </a:extLst>
                </p:cNvPr>
                <p:cNvCxnSpPr/>
                <p:nvPr/>
              </p:nvCxnSpPr>
              <p:spPr>
                <a:xfrm>
                  <a:off x="6586952" y="2461706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20">
                  <a:extLst>
                    <a:ext uri="{FF2B5EF4-FFF2-40B4-BE49-F238E27FC236}">
                      <a16:creationId xmlns:a16="http://schemas.microsoft.com/office/drawing/2014/main" id="{03BEB8AE-4FBA-95D7-3821-18708526D7B8}"/>
                    </a:ext>
                  </a:extLst>
                </p:cNvPr>
                <p:cNvCxnSpPr/>
                <p:nvPr/>
              </p:nvCxnSpPr>
              <p:spPr>
                <a:xfrm>
                  <a:off x="8025422" y="2490281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21">
                  <a:extLst>
                    <a:ext uri="{FF2B5EF4-FFF2-40B4-BE49-F238E27FC236}">
                      <a16:creationId xmlns:a16="http://schemas.microsoft.com/office/drawing/2014/main" id="{75F9A278-0E94-5469-BA8E-33EA3C584441}"/>
                    </a:ext>
                  </a:extLst>
                </p:cNvPr>
                <p:cNvCxnSpPr/>
                <p:nvPr/>
              </p:nvCxnSpPr>
              <p:spPr>
                <a:xfrm>
                  <a:off x="3683812" y="2404556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TextBox 23">
                  <a:extLst>
                    <a:ext uri="{FF2B5EF4-FFF2-40B4-BE49-F238E27FC236}">
                      <a16:creationId xmlns:a16="http://schemas.microsoft.com/office/drawing/2014/main" id="{2D43D7BE-7407-476D-EC9C-8D3BEDED245B}"/>
                    </a:ext>
                  </a:extLst>
                </p:cNvPr>
                <p:cNvSpPr txBox="1"/>
                <p:nvPr/>
              </p:nvSpPr>
              <p:spPr>
                <a:xfrm>
                  <a:off x="8589921" y="2454324"/>
                  <a:ext cx="53572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300</a:t>
                  </a:r>
                </a:p>
              </p:txBody>
            </p:sp>
            <p:sp>
              <p:nvSpPr>
                <p:cNvPr id="20" name="TextBox 24">
                  <a:extLst>
                    <a:ext uri="{FF2B5EF4-FFF2-40B4-BE49-F238E27FC236}">
                      <a16:creationId xmlns:a16="http://schemas.microsoft.com/office/drawing/2014/main" id="{B30D242D-19F8-EE80-51FA-FCFE6260881F}"/>
                    </a:ext>
                  </a:extLst>
                </p:cNvPr>
                <p:cNvSpPr txBox="1"/>
                <p:nvPr/>
              </p:nvSpPr>
              <p:spPr>
                <a:xfrm>
                  <a:off x="5663308" y="2435274"/>
                  <a:ext cx="65274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1000</a:t>
                  </a:r>
                </a:p>
              </p:txBody>
            </p:sp>
            <p:sp>
              <p:nvSpPr>
                <p:cNvPr id="21" name="TextBox 25">
                  <a:extLst>
                    <a:ext uri="{FF2B5EF4-FFF2-40B4-BE49-F238E27FC236}">
                      <a16:creationId xmlns:a16="http://schemas.microsoft.com/office/drawing/2014/main" id="{5AFD6D10-6043-9E67-A60D-51E38F4793AB}"/>
                    </a:ext>
                  </a:extLst>
                </p:cNvPr>
                <p:cNvSpPr txBox="1"/>
                <p:nvPr/>
              </p:nvSpPr>
              <p:spPr>
                <a:xfrm>
                  <a:off x="4272772" y="2404556"/>
                  <a:ext cx="65274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1000</a:t>
                  </a:r>
                </a:p>
              </p:txBody>
            </p:sp>
            <p:sp>
              <p:nvSpPr>
                <p:cNvPr id="22" name="TextBox 26">
                  <a:extLst>
                    <a:ext uri="{FF2B5EF4-FFF2-40B4-BE49-F238E27FC236}">
                      <a16:creationId xmlns:a16="http://schemas.microsoft.com/office/drawing/2014/main" id="{A185302A-57B3-55B1-188E-A7D07BDAD7A4}"/>
                    </a:ext>
                  </a:extLst>
                </p:cNvPr>
                <p:cNvSpPr txBox="1"/>
                <p:nvPr/>
              </p:nvSpPr>
              <p:spPr>
                <a:xfrm>
                  <a:off x="6856568" y="2429440"/>
                  <a:ext cx="65274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1000</a:t>
                  </a:r>
                </a:p>
              </p:txBody>
            </p:sp>
            <p:cxnSp>
              <p:nvCxnSpPr>
                <p:cNvPr id="23" name="Straight Connector 28">
                  <a:extLst>
                    <a:ext uri="{FF2B5EF4-FFF2-40B4-BE49-F238E27FC236}">
                      <a16:creationId xmlns:a16="http://schemas.microsoft.com/office/drawing/2014/main" id="{CA2DCAB5-B497-F707-BC31-1571E3141E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40365" y="2271206"/>
                  <a:ext cx="8214078" cy="0"/>
                </a:xfrm>
                <a:prstGeom prst="line">
                  <a:avLst/>
                </a:prstGeom>
                <a:ln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6" name="Rectangle 58">
                  <a:extLst>
                    <a:ext uri="{FF2B5EF4-FFF2-40B4-BE49-F238E27FC236}">
                      <a16:creationId xmlns:a16="http://schemas.microsoft.com/office/drawing/2014/main" id="{2B0DE79E-4A87-B11D-AB59-9A3586783A77}"/>
                    </a:ext>
                  </a:extLst>
                </p:cNvPr>
                <p:cNvSpPr/>
                <p:nvPr/>
              </p:nvSpPr>
              <p:spPr>
                <a:xfrm>
                  <a:off x="3691498" y="3502365"/>
                  <a:ext cx="1446133" cy="371475"/>
                </a:xfrm>
                <a:prstGeom prst="rect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Rectangle 61">
                  <a:extLst>
                    <a:ext uri="{FF2B5EF4-FFF2-40B4-BE49-F238E27FC236}">
                      <a16:creationId xmlns:a16="http://schemas.microsoft.com/office/drawing/2014/main" id="{856CEE8A-31FB-C2C6-A3DF-E950472FACC0}"/>
                    </a:ext>
                  </a:extLst>
                </p:cNvPr>
                <p:cNvSpPr/>
                <p:nvPr/>
              </p:nvSpPr>
              <p:spPr>
                <a:xfrm>
                  <a:off x="5143028" y="3499961"/>
                  <a:ext cx="1446133" cy="371475"/>
                </a:xfrm>
                <a:prstGeom prst="rect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Rectangle 64">
                  <a:extLst>
                    <a:ext uri="{FF2B5EF4-FFF2-40B4-BE49-F238E27FC236}">
                      <a16:creationId xmlns:a16="http://schemas.microsoft.com/office/drawing/2014/main" id="{51888CD0-005D-6749-FD9A-7BD50418EA97}"/>
                    </a:ext>
                  </a:extLst>
                </p:cNvPr>
                <p:cNvSpPr/>
                <p:nvPr/>
              </p:nvSpPr>
              <p:spPr>
                <a:xfrm>
                  <a:off x="6589161" y="3503998"/>
                  <a:ext cx="1446133" cy="371475"/>
                </a:xfrm>
                <a:prstGeom prst="rect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" name="Straight Connector 66">
                  <a:extLst>
                    <a:ext uri="{FF2B5EF4-FFF2-40B4-BE49-F238E27FC236}">
                      <a16:creationId xmlns:a16="http://schemas.microsoft.com/office/drawing/2014/main" id="{CA30D2D0-9E3F-BF94-134D-6F45AD9412D0}"/>
                    </a:ext>
                  </a:extLst>
                </p:cNvPr>
                <p:cNvCxnSpPr/>
                <p:nvPr/>
              </p:nvCxnSpPr>
              <p:spPr>
                <a:xfrm>
                  <a:off x="2253805" y="2401685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TextBox 67">
                  <a:extLst>
                    <a:ext uri="{FF2B5EF4-FFF2-40B4-BE49-F238E27FC236}">
                      <a16:creationId xmlns:a16="http://schemas.microsoft.com/office/drawing/2014/main" id="{058D8695-B0F8-FD63-0CA1-2969B1157306}"/>
                    </a:ext>
                  </a:extLst>
                </p:cNvPr>
                <p:cNvSpPr txBox="1"/>
                <p:nvPr/>
              </p:nvSpPr>
              <p:spPr>
                <a:xfrm>
                  <a:off x="1389313" y="2428005"/>
                  <a:ext cx="53572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300</a:t>
                  </a:r>
                </a:p>
              </p:txBody>
            </p:sp>
            <p:sp>
              <p:nvSpPr>
                <p:cNvPr id="29" name="TextBox 68">
                  <a:extLst>
                    <a:ext uri="{FF2B5EF4-FFF2-40B4-BE49-F238E27FC236}">
                      <a16:creationId xmlns:a16="http://schemas.microsoft.com/office/drawing/2014/main" id="{8876AC30-2A9D-456D-CC21-1C525FF54160}"/>
                    </a:ext>
                  </a:extLst>
                </p:cNvPr>
                <p:cNvSpPr txBox="1"/>
                <p:nvPr/>
              </p:nvSpPr>
              <p:spPr>
                <a:xfrm>
                  <a:off x="2579136" y="2419142"/>
                  <a:ext cx="65274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1000</a:t>
                  </a:r>
                </a:p>
              </p:txBody>
            </p:sp>
          </p:grpSp>
          <p:sp>
            <p:nvSpPr>
              <p:cNvPr id="4" name="TextBox 102">
                <a:extLst>
                  <a:ext uri="{FF2B5EF4-FFF2-40B4-BE49-F238E27FC236}">
                    <a16:creationId xmlns:a16="http://schemas.microsoft.com/office/drawing/2014/main" id="{F355DB8C-2E0C-745D-FE0B-A7391274A11E}"/>
                  </a:ext>
                </a:extLst>
              </p:cNvPr>
              <p:cNvSpPr txBox="1"/>
              <p:nvPr/>
            </p:nvSpPr>
            <p:spPr>
              <a:xfrm>
                <a:off x="4388429" y="4937180"/>
                <a:ext cx="107433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4600 mm</a:t>
                </a:r>
              </a:p>
            </p:txBody>
          </p:sp>
        </p:grpSp>
        <p:sp>
          <p:nvSpPr>
            <p:cNvPr id="230" name="TextBox 9">
              <a:extLst>
                <a:ext uri="{FF2B5EF4-FFF2-40B4-BE49-F238E27FC236}">
                  <a16:creationId xmlns:a16="http://schemas.microsoft.com/office/drawing/2014/main" id="{C4B3632A-2F96-922B-6557-587C23F2574D}"/>
                </a:ext>
              </a:extLst>
            </p:cNvPr>
            <p:cNvSpPr txBox="1"/>
            <p:nvPr/>
          </p:nvSpPr>
          <p:spPr>
            <a:xfrm>
              <a:off x="4241460" y="1532889"/>
              <a:ext cx="10486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VIP-6mm</a:t>
              </a:r>
            </a:p>
          </p:txBody>
        </p:sp>
        <p:sp>
          <p:nvSpPr>
            <p:cNvPr id="231" name="TextBox 9">
              <a:extLst>
                <a:ext uri="{FF2B5EF4-FFF2-40B4-BE49-F238E27FC236}">
                  <a16:creationId xmlns:a16="http://schemas.microsoft.com/office/drawing/2014/main" id="{0FBE806F-D228-212B-0F81-5DAF012919DB}"/>
                </a:ext>
              </a:extLst>
            </p:cNvPr>
            <p:cNvSpPr txBox="1"/>
            <p:nvPr/>
          </p:nvSpPr>
          <p:spPr>
            <a:xfrm>
              <a:off x="5594507" y="1539233"/>
              <a:ext cx="10486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VIP-6mm</a:t>
              </a:r>
            </a:p>
          </p:txBody>
        </p:sp>
        <p:sp>
          <p:nvSpPr>
            <p:cNvPr id="232" name="TextBox 9">
              <a:extLst>
                <a:ext uri="{FF2B5EF4-FFF2-40B4-BE49-F238E27FC236}">
                  <a16:creationId xmlns:a16="http://schemas.microsoft.com/office/drawing/2014/main" id="{C8DD9663-16D8-EDD7-81EB-853F8EA84B3E}"/>
                </a:ext>
              </a:extLst>
            </p:cNvPr>
            <p:cNvSpPr txBox="1"/>
            <p:nvPr/>
          </p:nvSpPr>
          <p:spPr>
            <a:xfrm>
              <a:off x="7040640" y="1560611"/>
              <a:ext cx="10486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VIP-6mm</a:t>
              </a:r>
            </a:p>
          </p:txBody>
        </p:sp>
      </p:grpSp>
      <p:cxnSp>
        <p:nvCxnSpPr>
          <p:cNvPr id="236" name="Rak koppling 235">
            <a:extLst>
              <a:ext uri="{FF2B5EF4-FFF2-40B4-BE49-F238E27FC236}">
                <a16:creationId xmlns:a16="http://schemas.microsoft.com/office/drawing/2014/main" id="{CB57B348-96C6-CF63-9D06-A66D0C55705F}"/>
              </a:ext>
            </a:extLst>
          </p:cNvPr>
          <p:cNvCxnSpPr/>
          <p:nvPr/>
        </p:nvCxnSpPr>
        <p:spPr>
          <a:xfrm>
            <a:off x="446210" y="2149155"/>
            <a:ext cx="992508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7" name="textruta 236">
            <a:extLst>
              <a:ext uri="{FF2B5EF4-FFF2-40B4-BE49-F238E27FC236}">
                <a16:creationId xmlns:a16="http://schemas.microsoft.com/office/drawing/2014/main" id="{D56C25DD-D320-B5F0-80ED-3BD79D926FCF}"/>
              </a:ext>
            </a:extLst>
          </p:cNvPr>
          <p:cNvSpPr txBox="1"/>
          <p:nvPr/>
        </p:nvSpPr>
        <p:spPr>
          <a:xfrm>
            <a:off x="868247" y="5385368"/>
            <a:ext cx="96789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						length</a:t>
            </a:r>
          </a:p>
          <a:p>
            <a:r>
              <a:rPr lang="en-US" dirty="0"/>
              <a:t>TCX1, TCX2, TX3		(Supply temperature)	2 meters 	 (80 cm out of measuring area)</a:t>
            </a:r>
          </a:p>
          <a:p>
            <a:r>
              <a:rPr lang="en-US" dirty="0"/>
              <a:t>TCX4, TCX5, TCX6, TX7	(3 VIP, 1 PEX, 1 mantel)	3 meters   (180 cm out of measuring area)</a:t>
            </a:r>
          </a:p>
        </p:txBody>
      </p:sp>
      <p:sp>
        <p:nvSpPr>
          <p:cNvPr id="238" name="textruta 237">
            <a:extLst>
              <a:ext uri="{FF2B5EF4-FFF2-40B4-BE49-F238E27FC236}">
                <a16:creationId xmlns:a16="http://schemas.microsoft.com/office/drawing/2014/main" id="{CDF42210-2E99-AB80-45D6-C42F7CFF6489}"/>
              </a:ext>
            </a:extLst>
          </p:cNvPr>
          <p:cNvSpPr txBox="1"/>
          <p:nvPr/>
        </p:nvSpPr>
        <p:spPr>
          <a:xfrm>
            <a:off x="3057971" y="930671"/>
            <a:ext cx="8547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Section 1</a:t>
            </a:r>
          </a:p>
        </p:txBody>
      </p:sp>
      <p:sp>
        <p:nvSpPr>
          <p:cNvPr id="239" name="textruta 238">
            <a:extLst>
              <a:ext uri="{FF2B5EF4-FFF2-40B4-BE49-F238E27FC236}">
                <a16:creationId xmlns:a16="http://schemas.microsoft.com/office/drawing/2014/main" id="{E79BDCA8-093F-F9C2-FB7C-4BA7178A85BF}"/>
              </a:ext>
            </a:extLst>
          </p:cNvPr>
          <p:cNvSpPr txBox="1"/>
          <p:nvPr/>
        </p:nvSpPr>
        <p:spPr>
          <a:xfrm>
            <a:off x="4621955" y="893968"/>
            <a:ext cx="8547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Section 2</a:t>
            </a:r>
          </a:p>
        </p:txBody>
      </p:sp>
      <p:sp>
        <p:nvSpPr>
          <p:cNvPr id="240" name="textruta 239">
            <a:extLst>
              <a:ext uri="{FF2B5EF4-FFF2-40B4-BE49-F238E27FC236}">
                <a16:creationId xmlns:a16="http://schemas.microsoft.com/office/drawing/2014/main" id="{EA36458C-194E-EF85-CBB9-FB3925A166A4}"/>
              </a:ext>
            </a:extLst>
          </p:cNvPr>
          <p:cNvSpPr txBox="1"/>
          <p:nvPr/>
        </p:nvSpPr>
        <p:spPr>
          <a:xfrm>
            <a:off x="6036637" y="926842"/>
            <a:ext cx="8547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Section 3</a:t>
            </a:r>
          </a:p>
        </p:txBody>
      </p:sp>
      <p:sp>
        <p:nvSpPr>
          <p:cNvPr id="241" name="textruta 240">
            <a:extLst>
              <a:ext uri="{FF2B5EF4-FFF2-40B4-BE49-F238E27FC236}">
                <a16:creationId xmlns:a16="http://schemas.microsoft.com/office/drawing/2014/main" id="{D9369F9C-B4C8-0EDF-7DD0-ABC3DC6E0478}"/>
              </a:ext>
            </a:extLst>
          </p:cNvPr>
          <p:cNvSpPr txBox="1"/>
          <p:nvPr/>
        </p:nvSpPr>
        <p:spPr>
          <a:xfrm>
            <a:off x="7396821" y="932751"/>
            <a:ext cx="8547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Section 4</a:t>
            </a:r>
          </a:p>
        </p:txBody>
      </p:sp>
      <p:sp>
        <p:nvSpPr>
          <p:cNvPr id="242" name="textruta 241">
            <a:extLst>
              <a:ext uri="{FF2B5EF4-FFF2-40B4-BE49-F238E27FC236}">
                <a16:creationId xmlns:a16="http://schemas.microsoft.com/office/drawing/2014/main" id="{31750D74-11FD-5DD3-13AE-E46BD192CB14}"/>
              </a:ext>
            </a:extLst>
          </p:cNvPr>
          <p:cNvSpPr txBox="1"/>
          <p:nvPr/>
        </p:nvSpPr>
        <p:spPr>
          <a:xfrm rot="5400000">
            <a:off x="8757633" y="3073910"/>
            <a:ext cx="5917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aim is to determine the influence of Al-foil on both sides.</a:t>
            </a:r>
          </a:p>
        </p:txBody>
      </p:sp>
      <p:sp>
        <p:nvSpPr>
          <p:cNvPr id="243" name="Oval 41">
            <a:extLst>
              <a:ext uri="{FF2B5EF4-FFF2-40B4-BE49-F238E27FC236}">
                <a16:creationId xmlns:a16="http://schemas.microsoft.com/office/drawing/2014/main" id="{CC44ADF6-7F8B-B59A-666D-8481E9CDEE5E}"/>
              </a:ext>
            </a:extLst>
          </p:cNvPr>
          <p:cNvSpPr/>
          <p:nvPr/>
        </p:nvSpPr>
        <p:spPr>
          <a:xfrm>
            <a:off x="1583694" y="3998316"/>
            <a:ext cx="75460" cy="73051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4" name="TextBox 46">
            <a:extLst>
              <a:ext uri="{FF2B5EF4-FFF2-40B4-BE49-F238E27FC236}">
                <a16:creationId xmlns:a16="http://schemas.microsoft.com/office/drawing/2014/main" id="{BB410509-0BCC-B580-0A93-18CF377C0E84}"/>
              </a:ext>
            </a:extLst>
          </p:cNvPr>
          <p:cNvSpPr txBox="1"/>
          <p:nvPr/>
        </p:nvSpPr>
        <p:spPr>
          <a:xfrm>
            <a:off x="1207418" y="4355086"/>
            <a:ext cx="705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TCX 3</a:t>
            </a:r>
          </a:p>
        </p:txBody>
      </p:sp>
      <p:cxnSp>
        <p:nvCxnSpPr>
          <p:cNvPr id="245" name="Straight Arrow Connector 45">
            <a:extLst>
              <a:ext uri="{FF2B5EF4-FFF2-40B4-BE49-F238E27FC236}">
                <a16:creationId xmlns:a16="http://schemas.microsoft.com/office/drawing/2014/main" id="{70C21860-D0CB-209B-D336-A58937D223D8}"/>
              </a:ext>
            </a:extLst>
          </p:cNvPr>
          <p:cNvCxnSpPr>
            <a:cxnSpLocks/>
          </p:cNvCxnSpPr>
          <p:nvPr/>
        </p:nvCxnSpPr>
        <p:spPr>
          <a:xfrm flipV="1">
            <a:off x="1611291" y="4109523"/>
            <a:ext cx="0" cy="26940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textruta 256">
            <a:extLst>
              <a:ext uri="{FF2B5EF4-FFF2-40B4-BE49-F238E27FC236}">
                <a16:creationId xmlns:a16="http://schemas.microsoft.com/office/drawing/2014/main" id="{DEA714C9-AB91-E0FE-54A7-5003128385BB}"/>
              </a:ext>
            </a:extLst>
          </p:cNvPr>
          <p:cNvSpPr txBox="1"/>
          <p:nvPr/>
        </p:nvSpPr>
        <p:spPr>
          <a:xfrm>
            <a:off x="10278551" y="6308698"/>
            <a:ext cx="1189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Total 7 TC</a:t>
            </a:r>
          </a:p>
        </p:txBody>
      </p:sp>
      <p:sp>
        <p:nvSpPr>
          <p:cNvPr id="263" name="textruta 262">
            <a:extLst>
              <a:ext uri="{FF2B5EF4-FFF2-40B4-BE49-F238E27FC236}">
                <a16:creationId xmlns:a16="http://schemas.microsoft.com/office/drawing/2014/main" id="{0C235B25-4D8F-A8F1-A0A3-A2C500C10B12}"/>
              </a:ext>
            </a:extLst>
          </p:cNvPr>
          <p:cNvSpPr txBox="1"/>
          <p:nvPr/>
        </p:nvSpPr>
        <p:spPr>
          <a:xfrm>
            <a:off x="530762" y="6386034"/>
            <a:ext cx="3007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Section 1: should be damaged</a:t>
            </a:r>
          </a:p>
        </p:txBody>
      </p:sp>
    </p:spTree>
    <p:extLst>
      <p:ext uri="{BB962C8B-B14F-4D97-AF65-F5344CB8AC3E}">
        <p14:creationId xmlns:p14="http://schemas.microsoft.com/office/powerpoint/2010/main" val="136499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6" name="Group 245">
            <a:extLst>
              <a:ext uri="{FF2B5EF4-FFF2-40B4-BE49-F238E27FC236}">
                <a16:creationId xmlns:a16="http://schemas.microsoft.com/office/drawing/2014/main" id="{FFEEE121-B11D-429C-A94F-3E0564DC02D0}"/>
              </a:ext>
            </a:extLst>
          </p:cNvPr>
          <p:cNvGrpSpPr/>
          <p:nvPr/>
        </p:nvGrpSpPr>
        <p:grpSpPr>
          <a:xfrm>
            <a:off x="3256788" y="2282829"/>
            <a:ext cx="2228850" cy="2935055"/>
            <a:chOff x="2748466" y="2793766"/>
            <a:chExt cx="2228850" cy="2935055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7DC79CE-5AA3-4EF1-9AE5-ED21F81470DD}"/>
                </a:ext>
              </a:extLst>
            </p:cNvPr>
            <p:cNvSpPr/>
            <p:nvPr/>
          </p:nvSpPr>
          <p:spPr>
            <a:xfrm>
              <a:off x="2748466" y="5359317"/>
              <a:ext cx="2228850" cy="36195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66EB51A-2BCF-48A4-838D-8E279D798C8D}"/>
                </a:ext>
              </a:extLst>
            </p:cNvPr>
            <p:cNvSpPr txBox="1"/>
            <p:nvPr/>
          </p:nvSpPr>
          <p:spPr>
            <a:xfrm>
              <a:off x="3085807" y="5359489"/>
              <a:ext cx="1047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Section 2</a:t>
              </a: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223E50F2-1584-427E-BEB5-9B23A53BD17B}"/>
                </a:ext>
              </a:extLst>
            </p:cNvPr>
            <p:cNvGrpSpPr/>
            <p:nvPr/>
          </p:nvGrpSpPr>
          <p:grpSpPr>
            <a:xfrm>
              <a:off x="3152136" y="2793766"/>
              <a:ext cx="1609821" cy="2510847"/>
              <a:chOff x="1496334" y="2316168"/>
              <a:chExt cx="2304000" cy="3761031"/>
            </a:xfrm>
          </p:grpSpPr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ED272FD9-E748-4B1C-92CF-93FD5B3F416F}"/>
                  </a:ext>
                </a:extLst>
              </p:cNvPr>
              <p:cNvGrpSpPr/>
              <p:nvPr/>
            </p:nvGrpSpPr>
            <p:grpSpPr>
              <a:xfrm>
                <a:off x="1496334" y="2914173"/>
                <a:ext cx="2304000" cy="2340000"/>
                <a:chOff x="1039134" y="2127152"/>
                <a:chExt cx="2304000" cy="2340000"/>
              </a:xfrm>
            </p:grpSpPr>
            <p:sp>
              <p:nvSpPr>
                <p:cNvPr id="52" name="Oval 51">
                  <a:extLst>
                    <a:ext uri="{FF2B5EF4-FFF2-40B4-BE49-F238E27FC236}">
                      <a16:creationId xmlns:a16="http://schemas.microsoft.com/office/drawing/2014/main" id="{82647786-9925-4248-BD5C-B0AAC0021B41}"/>
                    </a:ext>
                  </a:extLst>
                </p:cNvPr>
                <p:cNvSpPr/>
                <p:nvPr/>
              </p:nvSpPr>
              <p:spPr>
                <a:xfrm>
                  <a:off x="1489166" y="2595152"/>
                  <a:ext cx="1403936" cy="1404000"/>
                </a:xfrm>
                <a:prstGeom prst="ellipse">
                  <a:avLst/>
                </a:prstGeom>
                <a:noFill/>
                <a:ln w="635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0A03CC9B-850B-4DB1-B4A4-022217662EEB}"/>
                    </a:ext>
                  </a:extLst>
                </p:cNvPr>
                <p:cNvSpPr/>
                <p:nvPr/>
              </p:nvSpPr>
              <p:spPr>
                <a:xfrm>
                  <a:off x="1381134" y="2487152"/>
                  <a:ext cx="1620000" cy="1620000"/>
                </a:xfrm>
                <a:prstGeom prst="ellipse">
                  <a:avLst/>
                </a:prstGeom>
                <a:noFill/>
                <a:ln w="6350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00664E33-4952-4CAA-B44E-5F2555691A1F}"/>
                    </a:ext>
                  </a:extLst>
                </p:cNvPr>
                <p:cNvSpPr/>
                <p:nvPr/>
              </p:nvSpPr>
              <p:spPr>
                <a:xfrm>
                  <a:off x="1165134" y="2271152"/>
                  <a:ext cx="2052000" cy="2052000"/>
                </a:xfrm>
                <a:prstGeom prst="ellipse">
                  <a:avLst/>
                </a:prstGeom>
                <a:noFill/>
                <a:ln w="22860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32A0263E-1131-4734-90EE-E7EF542A4D82}"/>
                    </a:ext>
                  </a:extLst>
                </p:cNvPr>
                <p:cNvSpPr/>
                <p:nvPr/>
              </p:nvSpPr>
              <p:spPr>
                <a:xfrm>
                  <a:off x="1039134" y="2127152"/>
                  <a:ext cx="2304000" cy="2340000"/>
                </a:xfrm>
                <a:prstGeom prst="ellipse">
                  <a:avLst/>
                </a:prstGeom>
                <a:noFill/>
                <a:ln w="666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</p:grpSp>
          <p:sp>
            <p:nvSpPr>
              <p:cNvPr id="40" name="Block Arc 39">
                <a:extLst>
                  <a:ext uri="{FF2B5EF4-FFF2-40B4-BE49-F238E27FC236}">
                    <a16:creationId xmlns:a16="http://schemas.microsoft.com/office/drawing/2014/main" id="{1763B50F-C6A7-4E07-B99D-0391DB8340D7}"/>
                  </a:ext>
                </a:extLst>
              </p:cNvPr>
              <p:cNvSpPr/>
              <p:nvPr/>
            </p:nvSpPr>
            <p:spPr>
              <a:xfrm rot="5400000">
                <a:off x="3222409" y="3995996"/>
                <a:ext cx="432140" cy="176355"/>
              </a:xfrm>
              <a:prstGeom prst="blockArc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AC4814BF-CF07-431E-827F-FE96DADD8092}"/>
                  </a:ext>
                </a:extLst>
              </p:cNvPr>
              <p:cNvSpPr/>
              <p:nvPr/>
            </p:nvSpPr>
            <p:spPr>
              <a:xfrm>
                <a:off x="2568909" y="4928749"/>
                <a:ext cx="108000" cy="10942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245AEE54-5014-4123-83F5-C731EE26917B}"/>
                  </a:ext>
                </a:extLst>
              </p:cNvPr>
              <p:cNvSpPr/>
              <p:nvPr/>
            </p:nvSpPr>
            <p:spPr>
              <a:xfrm>
                <a:off x="2628510" y="3061113"/>
                <a:ext cx="107999" cy="10942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B5B684A2-EA0F-43D7-9112-AB81BD009D9E}"/>
                  </a:ext>
                </a:extLst>
              </p:cNvPr>
              <p:cNvSpPr/>
              <p:nvPr/>
            </p:nvSpPr>
            <p:spPr>
              <a:xfrm>
                <a:off x="2632434" y="2795562"/>
                <a:ext cx="108000" cy="10942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ECE1E427-913E-419A-8E21-38386E0075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622909" y="5079298"/>
                <a:ext cx="0" cy="4035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02EDF19E-C59C-4416-965D-992A11D93FC8}"/>
                  </a:ext>
                </a:extLst>
              </p:cNvPr>
              <p:cNvSpPr txBox="1"/>
              <p:nvPr/>
            </p:nvSpPr>
            <p:spPr>
              <a:xfrm>
                <a:off x="2302920" y="5523972"/>
                <a:ext cx="1177498" cy="5532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dirty="0"/>
                  <a:t>TCX 11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0C0AC3D-BCD0-4395-BC08-69A000BE43DE}"/>
                  </a:ext>
                </a:extLst>
              </p:cNvPr>
              <p:cNvSpPr txBox="1"/>
              <p:nvPr/>
            </p:nvSpPr>
            <p:spPr>
              <a:xfrm>
                <a:off x="2443768" y="2316168"/>
                <a:ext cx="1177498" cy="5532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dirty="0"/>
                  <a:t>TCX 14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78CE8949-BB70-489E-B137-85C1513F9646}"/>
                  </a:ext>
                </a:extLst>
              </p:cNvPr>
              <p:cNvSpPr txBox="1"/>
              <p:nvPr/>
            </p:nvSpPr>
            <p:spPr>
              <a:xfrm>
                <a:off x="2393693" y="3347129"/>
                <a:ext cx="1177498" cy="5532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dirty="0"/>
                  <a:t>TCX 13</a:t>
                </a:r>
              </a:p>
            </p:txBody>
          </p:sp>
        </p:grpSp>
      </p:grp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36D31FCA-133B-4B62-8773-F748AA7D0358}"/>
              </a:ext>
            </a:extLst>
          </p:cNvPr>
          <p:cNvGrpSpPr/>
          <p:nvPr/>
        </p:nvGrpSpPr>
        <p:grpSpPr>
          <a:xfrm>
            <a:off x="454537" y="2621737"/>
            <a:ext cx="2228850" cy="2599007"/>
            <a:chOff x="433847" y="3123480"/>
            <a:chExt cx="2228850" cy="2599007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A0A7A77D-EAF3-4D9E-AE4E-59B7D3872BDD}"/>
                </a:ext>
              </a:extLst>
            </p:cNvPr>
            <p:cNvSpPr/>
            <p:nvPr/>
          </p:nvSpPr>
          <p:spPr>
            <a:xfrm>
              <a:off x="433847" y="5359489"/>
              <a:ext cx="2228850" cy="36195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FB9AC6F6-7B71-446F-9461-01FDCB765A95}"/>
                </a:ext>
              </a:extLst>
            </p:cNvPr>
            <p:cNvSpPr txBox="1"/>
            <p:nvPr/>
          </p:nvSpPr>
          <p:spPr>
            <a:xfrm>
              <a:off x="926435" y="5353155"/>
              <a:ext cx="1047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Section 1</a:t>
              </a:r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EE37FE1-4D1B-49F6-9A57-4628212D43E3}"/>
                </a:ext>
              </a:extLst>
            </p:cNvPr>
            <p:cNvGrpSpPr/>
            <p:nvPr/>
          </p:nvGrpSpPr>
          <p:grpSpPr>
            <a:xfrm>
              <a:off x="811551" y="3123480"/>
              <a:ext cx="1609821" cy="1562174"/>
              <a:chOff x="1496334" y="2914173"/>
              <a:chExt cx="2304000" cy="2340000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99F74E17-20AC-4AA0-8714-CB20277722A7}"/>
                  </a:ext>
                </a:extLst>
              </p:cNvPr>
              <p:cNvGrpSpPr/>
              <p:nvPr/>
            </p:nvGrpSpPr>
            <p:grpSpPr>
              <a:xfrm>
                <a:off x="1496334" y="2914173"/>
                <a:ext cx="2304000" cy="2340000"/>
                <a:chOff x="1039134" y="2127152"/>
                <a:chExt cx="2304000" cy="2340000"/>
              </a:xfrm>
            </p:grpSpPr>
            <p:sp>
              <p:nvSpPr>
                <p:cNvPr id="72" name="Oval 71">
                  <a:extLst>
                    <a:ext uri="{FF2B5EF4-FFF2-40B4-BE49-F238E27FC236}">
                      <a16:creationId xmlns:a16="http://schemas.microsoft.com/office/drawing/2014/main" id="{7733AB90-D2E9-4918-A538-8CD31AD54D84}"/>
                    </a:ext>
                  </a:extLst>
                </p:cNvPr>
                <p:cNvSpPr/>
                <p:nvPr/>
              </p:nvSpPr>
              <p:spPr>
                <a:xfrm>
                  <a:off x="1489166" y="2595152"/>
                  <a:ext cx="1403936" cy="1404000"/>
                </a:xfrm>
                <a:prstGeom prst="ellipse">
                  <a:avLst/>
                </a:prstGeom>
                <a:noFill/>
                <a:ln w="635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73" name="Oval 72">
                  <a:extLst>
                    <a:ext uri="{FF2B5EF4-FFF2-40B4-BE49-F238E27FC236}">
                      <a16:creationId xmlns:a16="http://schemas.microsoft.com/office/drawing/2014/main" id="{3C204C85-D800-4F0F-A911-0BD4CE17D6B4}"/>
                    </a:ext>
                  </a:extLst>
                </p:cNvPr>
                <p:cNvSpPr/>
                <p:nvPr/>
              </p:nvSpPr>
              <p:spPr>
                <a:xfrm>
                  <a:off x="1381134" y="2487152"/>
                  <a:ext cx="1620000" cy="1620000"/>
                </a:xfrm>
                <a:prstGeom prst="ellipse">
                  <a:avLst/>
                </a:prstGeom>
                <a:noFill/>
                <a:ln w="6350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74" name="Oval 73">
                  <a:extLst>
                    <a:ext uri="{FF2B5EF4-FFF2-40B4-BE49-F238E27FC236}">
                      <a16:creationId xmlns:a16="http://schemas.microsoft.com/office/drawing/2014/main" id="{C877B496-0479-4B58-B360-15AA38E423B7}"/>
                    </a:ext>
                  </a:extLst>
                </p:cNvPr>
                <p:cNvSpPr/>
                <p:nvPr/>
              </p:nvSpPr>
              <p:spPr>
                <a:xfrm>
                  <a:off x="1165134" y="2271152"/>
                  <a:ext cx="2052000" cy="2052000"/>
                </a:xfrm>
                <a:prstGeom prst="ellipse">
                  <a:avLst/>
                </a:prstGeom>
                <a:noFill/>
                <a:ln w="22860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75" name="Oval 74">
                  <a:extLst>
                    <a:ext uri="{FF2B5EF4-FFF2-40B4-BE49-F238E27FC236}">
                      <a16:creationId xmlns:a16="http://schemas.microsoft.com/office/drawing/2014/main" id="{2384AEC2-E991-46C4-B7F6-CF332F51306E}"/>
                    </a:ext>
                  </a:extLst>
                </p:cNvPr>
                <p:cNvSpPr/>
                <p:nvPr/>
              </p:nvSpPr>
              <p:spPr>
                <a:xfrm>
                  <a:off x="1039134" y="2127152"/>
                  <a:ext cx="2304000" cy="2340000"/>
                </a:xfrm>
                <a:prstGeom prst="ellipse">
                  <a:avLst/>
                </a:prstGeom>
                <a:noFill/>
                <a:ln w="666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</p:grpSp>
          <p:sp>
            <p:nvSpPr>
              <p:cNvPr id="60" name="Block Arc 59">
                <a:extLst>
                  <a:ext uri="{FF2B5EF4-FFF2-40B4-BE49-F238E27FC236}">
                    <a16:creationId xmlns:a16="http://schemas.microsoft.com/office/drawing/2014/main" id="{29B168AD-D994-4A6D-9F29-614CAAD64285}"/>
                  </a:ext>
                </a:extLst>
              </p:cNvPr>
              <p:cNvSpPr/>
              <p:nvPr/>
            </p:nvSpPr>
            <p:spPr>
              <a:xfrm rot="5400000">
                <a:off x="3222409" y="3995996"/>
                <a:ext cx="432140" cy="176355"/>
              </a:xfrm>
              <a:prstGeom prst="blockArc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9D7A5902-43D2-4ED3-BBB4-300152CE5EB7}"/>
                  </a:ext>
                </a:extLst>
              </p:cNvPr>
              <p:cNvSpPr/>
              <p:nvPr/>
            </p:nvSpPr>
            <p:spPr>
              <a:xfrm>
                <a:off x="2568909" y="4774370"/>
                <a:ext cx="108000" cy="10942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DDD7DF7-A90C-4828-B750-8365EDF49059}"/>
                  </a:ext>
                </a:extLst>
              </p:cNvPr>
              <p:cNvSpPr txBox="1"/>
              <p:nvPr/>
            </p:nvSpPr>
            <p:spPr>
              <a:xfrm>
                <a:off x="2362200" y="4420083"/>
                <a:ext cx="1010017" cy="5532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dirty="0"/>
                  <a:t>TCX 8</a:t>
                </a:r>
              </a:p>
            </p:txBody>
          </p:sp>
        </p:grpSp>
      </p:grpSp>
      <p:sp>
        <p:nvSpPr>
          <p:cNvPr id="247" name="Rectangle 246">
            <a:extLst>
              <a:ext uri="{FF2B5EF4-FFF2-40B4-BE49-F238E27FC236}">
                <a16:creationId xmlns:a16="http://schemas.microsoft.com/office/drawing/2014/main" id="{87E56879-5BDC-497E-9B71-234C352D02F0}"/>
              </a:ext>
            </a:extLst>
          </p:cNvPr>
          <p:cNvSpPr/>
          <p:nvPr/>
        </p:nvSpPr>
        <p:spPr>
          <a:xfrm>
            <a:off x="5860628" y="4847694"/>
            <a:ext cx="2228850" cy="3619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1A853EA7-7644-48A3-9940-7C1CA55D8CE5}"/>
              </a:ext>
            </a:extLst>
          </p:cNvPr>
          <p:cNvSpPr txBox="1"/>
          <p:nvPr/>
        </p:nvSpPr>
        <p:spPr>
          <a:xfrm>
            <a:off x="6451512" y="4840312"/>
            <a:ext cx="1047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Section 3</a:t>
            </a:r>
          </a:p>
        </p:txBody>
      </p:sp>
      <p:grpSp>
        <p:nvGrpSpPr>
          <p:cNvPr id="249" name="Group 248">
            <a:extLst>
              <a:ext uri="{FF2B5EF4-FFF2-40B4-BE49-F238E27FC236}">
                <a16:creationId xmlns:a16="http://schemas.microsoft.com/office/drawing/2014/main" id="{5893140C-9B56-4449-B956-9E77A54E8EAD}"/>
              </a:ext>
            </a:extLst>
          </p:cNvPr>
          <p:cNvGrpSpPr/>
          <p:nvPr/>
        </p:nvGrpSpPr>
        <p:grpSpPr>
          <a:xfrm>
            <a:off x="6302398" y="2717871"/>
            <a:ext cx="1609821" cy="2111622"/>
            <a:chOff x="1496334" y="2914173"/>
            <a:chExt cx="2304000" cy="3163026"/>
          </a:xfrm>
        </p:grpSpPr>
        <p:grpSp>
          <p:nvGrpSpPr>
            <p:cNvPr id="250" name="Group 249">
              <a:extLst>
                <a:ext uri="{FF2B5EF4-FFF2-40B4-BE49-F238E27FC236}">
                  <a16:creationId xmlns:a16="http://schemas.microsoft.com/office/drawing/2014/main" id="{155CA97D-D3FB-488A-9A6B-8E30E91F3B17}"/>
                </a:ext>
              </a:extLst>
            </p:cNvPr>
            <p:cNvGrpSpPr/>
            <p:nvPr/>
          </p:nvGrpSpPr>
          <p:grpSpPr>
            <a:xfrm>
              <a:off x="1496334" y="2914173"/>
              <a:ext cx="2304000" cy="2340000"/>
              <a:chOff x="1039134" y="2127152"/>
              <a:chExt cx="2304000" cy="2340000"/>
            </a:xfrm>
          </p:grpSpPr>
          <p:sp>
            <p:nvSpPr>
              <p:cNvPr id="259" name="Oval 258">
                <a:extLst>
                  <a:ext uri="{FF2B5EF4-FFF2-40B4-BE49-F238E27FC236}">
                    <a16:creationId xmlns:a16="http://schemas.microsoft.com/office/drawing/2014/main" id="{16C13F31-A544-4777-B849-13464D0C970F}"/>
                  </a:ext>
                </a:extLst>
              </p:cNvPr>
              <p:cNvSpPr/>
              <p:nvPr/>
            </p:nvSpPr>
            <p:spPr>
              <a:xfrm>
                <a:off x="1489166" y="2595152"/>
                <a:ext cx="1403936" cy="1404000"/>
              </a:xfrm>
              <a:prstGeom prst="ellipse">
                <a:avLst/>
              </a:prstGeom>
              <a:noFill/>
              <a:ln w="635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60" name="Oval 259">
                <a:extLst>
                  <a:ext uri="{FF2B5EF4-FFF2-40B4-BE49-F238E27FC236}">
                    <a16:creationId xmlns:a16="http://schemas.microsoft.com/office/drawing/2014/main" id="{C93EE967-4F93-4CE9-B2A1-EAA5933CF6E9}"/>
                  </a:ext>
                </a:extLst>
              </p:cNvPr>
              <p:cNvSpPr/>
              <p:nvPr/>
            </p:nvSpPr>
            <p:spPr>
              <a:xfrm>
                <a:off x="1381134" y="2487152"/>
                <a:ext cx="1620000" cy="1620000"/>
              </a:xfrm>
              <a:prstGeom prst="ellipse">
                <a:avLst/>
              </a:prstGeom>
              <a:noFill/>
              <a:ln w="635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61" name="Oval 260">
                <a:extLst>
                  <a:ext uri="{FF2B5EF4-FFF2-40B4-BE49-F238E27FC236}">
                    <a16:creationId xmlns:a16="http://schemas.microsoft.com/office/drawing/2014/main" id="{7727460E-0EDB-4068-BAB6-9F421AAB319A}"/>
                  </a:ext>
                </a:extLst>
              </p:cNvPr>
              <p:cNvSpPr/>
              <p:nvPr/>
            </p:nvSpPr>
            <p:spPr>
              <a:xfrm>
                <a:off x="1165134" y="2271152"/>
                <a:ext cx="2052000" cy="2052000"/>
              </a:xfrm>
              <a:prstGeom prst="ellipse">
                <a:avLst/>
              </a:prstGeom>
              <a:noFill/>
              <a:ln w="22860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62" name="Oval 261">
                <a:extLst>
                  <a:ext uri="{FF2B5EF4-FFF2-40B4-BE49-F238E27FC236}">
                    <a16:creationId xmlns:a16="http://schemas.microsoft.com/office/drawing/2014/main" id="{5E3EC9B3-88FD-4EC0-A5CA-FFCB794344EF}"/>
                  </a:ext>
                </a:extLst>
              </p:cNvPr>
              <p:cNvSpPr/>
              <p:nvPr/>
            </p:nvSpPr>
            <p:spPr>
              <a:xfrm>
                <a:off x="1039134" y="2127152"/>
                <a:ext cx="2304000" cy="2340000"/>
              </a:xfrm>
              <a:prstGeom prst="ellipse">
                <a:avLst/>
              </a:prstGeom>
              <a:noFill/>
              <a:ln w="666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251" name="Block Arc 250">
              <a:extLst>
                <a:ext uri="{FF2B5EF4-FFF2-40B4-BE49-F238E27FC236}">
                  <a16:creationId xmlns:a16="http://schemas.microsoft.com/office/drawing/2014/main" id="{7EBCB4EE-BB54-4A58-985E-013037EE40E4}"/>
                </a:ext>
              </a:extLst>
            </p:cNvPr>
            <p:cNvSpPr/>
            <p:nvPr/>
          </p:nvSpPr>
          <p:spPr>
            <a:xfrm rot="5400000">
              <a:off x="3222409" y="3995996"/>
              <a:ext cx="432140" cy="176355"/>
            </a:xfrm>
            <a:prstGeom prst="blockArc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253" name="Oval 252">
              <a:extLst>
                <a:ext uri="{FF2B5EF4-FFF2-40B4-BE49-F238E27FC236}">
                  <a16:creationId xmlns:a16="http://schemas.microsoft.com/office/drawing/2014/main" id="{C12AD076-723F-4213-B047-CDD887541882}"/>
                </a:ext>
              </a:extLst>
            </p:cNvPr>
            <p:cNvSpPr/>
            <p:nvPr/>
          </p:nvSpPr>
          <p:spPr>
            <a:xfrm>
              <a:off x="2568909" y="4928749"/>
              <a:ext cx="108000" cy="10942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255" name="Straight Arrow Connector 254">
              <a:extLst>
                <a:ext uri="{FF2B5EF4-FFF2-40B4-BE49-F238E27FC236}">
                  <a16:creationId xmlns:a16="http://schemas.microsoft.com/office/drawing/2014/main" id="{E8BCFE07-AE3D-4071-B905-45740B68D1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22909" y="5079298"/>
              <a:ext cx="0" cy="40354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60170DAF-B18E-4127-AD62-67031C1F7CF8}"/>
                </a:ext>
              </a:extLst>
            </p:cNvPr>
            <p:cNvSpPr txBox="1"/>
            <p:nvPr/>
          </p:nvSpPr>
          <p:spPr>
            <a:xfrm>
              <a:off x="2302920" y="5523972"/>
              <a:ext cx="1177498" cy="553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/>
                <a:t>TCX 12</a:t>
              </a:r>
            </a:p>
          </p:txBody>
        </p:sp>
      </p:grpSp>
      <p:grpSp>
        <p:nvGrpSpPr>
          <p:cNvPr id="273" name="Group 272">
            <a:extLst>
              <a:ext uri="{FF2B5EF4-FFF2-40B4-BE49-F238E27FC236}">
                <a16:creationId xmlns:a16="http://schemas.microsoft.com/office/drawing/2014/main" id="{5CCE7FC1-DE67-4C74-B151-6BA0072C7BC1}"/>
              </a:ext>
            </a:extLst>
          </p:cNvPr>
          <p:cNvGrpSpPr/>
          <p:nvPr/>
        </p:nvGrpSpPr>
        <p:grpSpPr>
          <a:xfrm>
            <a:off x="8292210" y="2778188"/>
            <a:ext cx="2228850" cy="2436005"/>
            <a:chOff x="435031" y="3123480"/>
            <a:chExt cx="2228850" cy="2436005"/>
          </a:xfrm>
        </p:grpSpPr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37BDA0CA-EA8B-42E7-97F0-38CF6B23BFD5}"/>
                </a:ext>
              </a:extLst>
            </p:cNvPr>
            <p:cNvSpPr/>
            <p:nvPr/>
          </p:nvSpPr>
          <p:spPr>
            <a:xfrm>
              <a:off x="435031" y="5197535"/>
              <a:ext cx="2228850" cy="36195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30495202-7F94-48E2-8307-14DA7A2BCE80}"/>
                </a:ext>
              </a:extLst>
            </p:cNvPr>
            <p:cNvSpPr txBox="1"/>
            <p:nvPr/>
          </p:nvSpPr>
          <p:spPr>
            <a:xfrm>
              <a:off x="1183070" y="5167476"/>
              <a:ext cx="1047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Section 4</a:t>
              </a:r>
            </a:p>
          </p:txBody>
        </p:sp>
        <p:grpSp>
          <p:nvGrpSpPr>
            <p:cNvPr id="276" name="Group 275">
              <a:extLst>
                <a:ext uri="{FF2B5EF4-FFF2-40B4-BE49-F238E27FC236}">
                  <a16:creationId xmlns:a16="http://schemas.microsoft.com/office/drawing/2014/main" id="{B963D484-3704-4992-9D61-CA75379315A9}"/>
                </a:ext>
              </a:extLst>
            </p:cNvPr>
            <p:cNvGrpSpPr/>
            <p:nvPr/>
          </p:nvGrpSpPr>
          <p:grpSpPr>
            <a:xfrm>
              <a:off x="811551" y="3123480"/>
              <a:ext cx="1609821" cy="1562174"/>
              <a:chOff x="1496334" y="2914173"/>
              <a:chExt cx="2304000" cy="2340000"/>
            </a:xfrm>
          </p:grpSpPr>
          <p:grpSp>
            <p:nvGrpSpPr>
              <p:cNvPr id="277" name="Group 276">
                <a:extLst>
                  <a:ext uri="{FF2B5EF4-FFF2-40B4-BE49-F238E27FC236}">
                    <a16:creationId xmlns:a16="http://schemas.microsoft.com/office/drawing/2014/main" id="{DCCFC9CF-A0D2-4A56-8122-ECDEC1884F78}"/>
                  </a:ext>
                </a:extLst>
              </p:cNvPr>
              <p:cNvGrpSpPr/>
              <p:nvPr/>
            </p:nvGrpSpPr>
            <p:grpSpPr>
              <a:xfrm>
                <a:off x="1496334" y="2914173"/>
                <a:ext cx="2304000" cy="2340000"/>
                <a:chOff x="1039134" y="2127152"/>
                <a:chExt cx="2304000" cy="2340000"/>
              </a:xfrm>
            </p:grpSpPr>
            <p:sp>
              <p:nvSpPr>
                <p:cNvPr id="281" name="Oval 280">
                  <a:extLst>
                    <a:ext uri="{FF2B5EF4-FFF2-40B4-BE49-F238E27FC236}">
                      <a16:creationId xmlns:a16="http://schemas.microsoft.com/office/drawing/2014/main" id="{7C000886-9D3C-414B-96C0-F10EFF690E66}"/>
                    </a:ext>
                  </a:extLst>
                </p:cNvPr>
                <p:cNvSpPr/>
                <p:nvPr/>
              </p:nvSpPr>
              <p:spPr>
                <a:xfrm>
                  <a:off x="1489166" y="2595152"/>
                  <a:ext cx="1403936" cy="1404000"/>
                </a:xfrm>
                <a:prstGeom prst="ellipse">
                  <a:avLst/>
                </a:prstGeom>
                <a:noFill/>
                <a:ln w="635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282" name="Oval 281">
                  <a:extLst>
                    <a:ext uri="{FF2B5EF4-FFF2-40B4-BE49-F238E27FC236}">
                      <a16:creationId xmlns:a16="http://schemas.microsoft.com/office/drawing/2014/main" id="{18F9A419-2060-4F0A-93A5-899D12DA7993}"/>
                    </a:ext>
                  </a:extLst>
                </p:cNvPr>
                <p:cNvSpPr/>
                <p:nvPr/>
              </p:nvSpPr>
              <p:spPr>
                <a:xfrm>
                  <a:off x="1381134" y="2487152"/>
                  <a:ext cx="1620000" cy="1620000"/>
                </a:xfrm>
                <a:prstGeom prst="ellipse">
                  <a:avLst/>
                </a:prstGeom>
                <a:noFill/>
                <a:ln w="6350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283" name="Oval 282">
                  <a:extLst>
                    <a:ext uri="{FF2B5EF4-FFF2-40B4-BE49-F238E27FC236}">
                      <a16:creationId xmlns:a16="http://schemas.microsoft.com/office/drawing/2014/main" id="{63D45305-DF12-4954-81B8-66EF2599FE59}"/>
                    </a:ext>
                  </a:extLst>
                </p:cNvPr>
                <p:cNvSpPr/>
                <p:nvPr/>
              </p:nvSpPr>
              <p:spPr>
                <a:xfrm>
                  <a:off x="1165134" y="2271152"/>
                  <a:ext cx="2052000" cy="2052000"/>
                </a:xfrm>
                <a:prstGeom prst="ellipse">
                  <a:avLst/>
                </a:prstGeom>
                <a:noFill/>
                <a:ln w="22860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284" name="Oval 283">
                  <a:extLst>
                    <a:ext uri="{FF2B5EF4-FFF2-40B4-BE49-F238E27FC236}">
                      <a16:creationId xmlns:a16="http://schemas.microsoft.com/office/drawing/2014/main" id="{A1B80177-B39C-451C-80F5-62332A5F98EB}"/>
                    </a:ext>
                  </a:extLst>
                </p:cNvPr>
                <p:cNvSpPr/>
                <p:nvPr/>
              </p:nvSpPr>
              <p:spPr>
                <a:xfrm>
                  <a:off x="1039134" y="2127152"/>
                  <a:ext cx="2304000" cy="2340000"/>
                </a:xfrm>
                <a:prstGeom prst="ellipse">
                  <a:avLst/>
                </a:prstGeom>
                <a:noFill/>
                <a:ln w="666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</p:grpSp>
          <p:sp>
            <p:nvSpPr>
              <p:cNvPr id="278" name="Block Arc 277">
                <a:extLst>
                  <a:ext uri="{FF2B5EF4-FFF2-40B4-BE49-F238E27FC236}">
                    <a16:creationId xmlns:a16="http://schemas.microsoft.com/office/drawing/2014/main" id="{8D664E80-05E5-402C-B455-9981B332B7CA}"/>
                  </a:ext>
                </a:extLst>
              </p:cNvPr>
              <p:cNvSpPr/>
              <p:nvPr/>
            </p:nvSpPr>
            <p:spPr>
              <a:xfrm rot="5400000">
                <a:off x="3222409" y="3995996"/>
                <a:ext cx="432140" cy="176355"/>
              </a:xfrm>
              <a:prstGeom prst="blockArc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solidFill>
                    <a:schemeClr val="tx1"/>
                  </a:solidFill>
                </a:endParaRPr>
              </a:p>
            </p:txBody>
          </p:sp>
          <p:sp>
            <p:nvSpPr>
              <p:cNvPr id="279" name="Oval 278">
                <a:extLst>
                  <a:ext uri="{FF2B5EF4-FFF2-40B4-BE49-F238E27FC236}">
                    <a16:creationId xmlns:a16="http://schemas.microsoft.com/office/drawing/2014/main" id="{29D64AA2-5534-4341-8AA5-7907CEC795B8}"/>
                  </a:ext>
                </a:extLst>
              </p:cNvPr>
              <p:cNvSpPr/>
              <p:nvPr/>
            </p:nvSpPr>
            <p:spPr>
              <a:xfrm>
                <a:off x="2568909" y="4774370"/>
                <a:ext cx="108000" cy="10942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80" name="TextBox 279">
                <a:extLst>
                  <a:ext uri="{FF2B5EF4-FFF2-40B4-BE49-F238E27FC236}">
                    <a16:creationId xmlns:a16="http://schemas.microsoft.com/office/drawing/2014/main" id="{4CC23BE3-A890-4E81-A8A1-EAE3A0F3827D}"/>
                  </a:ext>
                </a:extLst>
              </p:cNvPr>
              <p:cNvSpPr txBox="1"/>
              <p:nvPr/>
            </p:nvSpPr>
            <p:spPr>
              <a:xfrm>
                <a:off x="2362200" y="4420083"/>
                <a:ext cx="1010017" cy="5532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dirty="0"/>
                  <a:t>TCX 9</a:t>
                </a:r>
              </a:p>
            </p:txBody>
          </p:sp>
        </p:grpSp>
      </p:grpSp>
      <p:sp>
        <p:nvSpPr>
          <p:cNvPr id="285" name="TextBox 284">
            <a:extLst>
              <a:ext uri="{FF2B5EF4-FFF2-40B4-BE49-F238E27FC236}">
                <a16:creationId xmlns:a16="http://schemas.microsoft.com/office/drawing/2014/main" id="{CCA6E4DD-4865-45E9-B3A0-2115D9212FC7}"/>
              </a:ext>
            </a:extLst>
          </p:cNvPr>
          <p:cNvSpPr txBox="1"/>
          <p:nvPr/>
        </p:nvSpPr>
        <p:spPr>
          <a:xfrm>
            <a:off x="80531" y="19537"/>
            <a:ext cx="1101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/>
              <a:t>Pipe 2</a:t>
            </a:r>
          </a:p>
        </p:txBody>
      </p:sp>
      <p:sp>
        <p:nvSpPr>
          <p:cNvPr id="355" name="TextBox 354">
            <a:extLst>
              <a:ext uri="{FF2B5EF4-FFF2-40B4-BE49-F238E27FC236}">
                <a16:creationId xmlns:a16="http://schemas.microsoft.com/office/drawing/2014/main" id="{A39CE96F-80B8-4A0D-B092-932CD7D32E08}"/>
              </a:ext>
            </a:extLst>
          </p:cNvPr>
          <p:cNvSpPr txBox="1"/>
          <p:nvPr/>
        </p:nvSpPr>
        <p:spPr>
          <a:xfrm>
            <a:off x="189196" y="2202153"/>
            <a:ext cx="31930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b="1" dirty="0"/>
              <a:t>Position of TCs: in the </a:t>
            </a:r>
            <a:r>
              <a:rPr lang="en-US" sz="1400" b="1" dirty="0"/>
              <a:t>middle</a:t>
            </a:r>
            <a:r>
              <a:rPr lang="sv-SE" sz="1400" b="1" dirty="0"/>
              <a:t> of </a:t>
            </a:r>
            <a:r>
              <a:rPr lang="en-US" sz="1400" b="1" dirty="0"/>
              <a:t>sections</a:t>
            </a:r>
          </a:p>
        </p:txBody>
      </p:sp>
      <p:grpSp>
        <p:nvGrpSpPr>
          <p:cNvPr id="233" name="Grupp 232">
            <a:extLst>
              <a:ext uri="{FF2B5EF4-FFF2-40B4-BE49-F238E27FC236}">
                <a16:creationId xmlns:a16="http://schemas.microsoft.com/office/drawing/2014/main" id="{25C98814-B60A-BDDA-8325-1819BDF9BFA3}"/>
              </a:ext>
            </a:extLst>
          </p:cNvPr>
          <p:cNvGrpSpPr/>
          <p:nvPr/>
        </p:nvGrpSpPr>
        <p:grpSpPr>
          <a:xfrm>
            <a:off x="1449976" y="77757"/>
            <a:ext cx="8684369" cy="2099604"/>
            <a:chOff x="1252322" y="283761"/>
            <a:chExt cx="8684369" cy="2099604"/>
          </a:xfrm>
        </p:grpSpPr>
        <p:grpSp>
          <p:nvGrpSpPr>
            <p:cNvPr id="2" name="Grupp 1">
              <a:extLst>
                <a:ext uri="{FF2B5EF4-FFF2-40B4-BE49-F238E27FC236}">
                  <a16:creationId xmlns:a16="http://schemas.microsoft.com/office/drawing/2014/main" id="{AFCA4FBA-3DAE-B9BB-908C-2656D3C86178}"/>
                </a:ext>
              </a:extLst>
            </p:cNvPr>
            <p:cNvGrpSpPr/>
            <p:nvPr/>
          </p:nvGrpSpPr>
          <p:grpSpPr>
            <a:xfrm>
              <a:off x="1252322" y="283761"/>
              <a:ext cx="8684369" cy="2099604"/>
              <a:chOff x="817565" y="3206908"/>
              <a:chExt cx="8684369" cy="2099604"/>
            </a:xfrm>
          </p:grpSpPr>
          <p:grpSp>
            <p:nvGrpSpPr>
              <p:cNvPr id="6" name="Group 27">
                <a:extLst>
                  <a:ext uri="{FF2B5EF4-FFF2-40B4-BE49-F238E27FC236}">
                    <a16:creationId xmlns:a16="http://schemas.microsoft.com/office/drawing/2014/main" id="{30880BC8-E27D-6780-0CC0-646253EB449D}"/>
                  </a:ext>
                </a:extLst>
              </p:cNvPr>
              <p:cNvGrpSpPr/>
              <p:nvPr/>
            </p:nvGrpSpPr>
            <p:grpSpPr>
              <a:xfrm>
                <a:off x="817565" y="3206908"/>
                <a:ext cx="8684369" cy="1604267"/>
                <a:chOff x="879894" y="2271206"/>
                <a:chExt cx="8684369" cy="1604267"/>
              </a:xfrm>
            </p:grpSpPr>
            <p:sp>
              <p:nvSpPr>
                <p:cNvPr id="7" name="Rectangle 4">
                  <a:extLst>
                    <a:ext uri="{FF2B5EF4-FFF2-40B4-BE49-F238E27FC236}">
                      <a16:creationId xmlns:a16="http://schemas.microsoft.com/office/drawing/2014/main" id="{601C9229-26F1-DF0C-011A-F3A6CCFF58AA}"/>
                    </a:ext>
                  </a:extLst>
                </p:cNvPr>
                <p:cNvSpPr/>
                <p:nvPr/>
              </p:nvSpPr>
              <p:spPr>
                <a:xfrm>
                  <a:off x="1029394" y="3502542"/>
                  <a:ext cx="1219200" cy="371475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71F276CB-DA69-01F5-4922-1FC137E242B5}"/>
                    </a:ext>
                  </a:extLst>
                </p:cNvPr>
                <p:cNvSpPr/>
                <p:nvPr/>
              </p:nvSpPr>
              <p:spPr>
                <a:xfrm>
                  <a:off x="8035243" y="3502365"/>
                  <a:ext cx="1219200" cy="371475"/>
                </a:xfrm>
                <a:prstGeom prst="rect">
                  <a:avLst/>
                </a:prstGeom>
                <a:solidFill>
                  <a:srgbClr val="FFFF00"/>
                </a:solidFill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9" name="Group 1">
                  <a:extLst>
                    <a:ext uri="{FF2B5EF4-FFF2-40B4-BE49-F238E27FC236}">
                      <a16:creationId xmlns:a16="http://schemas.microsoft.com/office/drawing/2014/main" id="{BE872A35-ACF3-4F7E-3BEE-7F27CF51E991}"/>
                    </a:ext>
                  </a:extLst>
                </p:cNvPr>
                <p:cNvGrpSpPr/>
                <p:nvPr/>
              </p:nvGrpSpPr>
              <p:grpSpPr>
                <a:xfrm>
                  <a:off x="2249896" y="3502542"/>
                  <a:ext cx="1446133" cy="371475"/>
                  <a:chOff x="3031310" y="3468202"/>
                  <a:chExt cx="1446133" cy="371475"/>
                </a:xfrm>
              </p:grpSpPr>
              <p:sp>
                <p:nvSpPr>
                  <p:cNvPr id="228" name="Rectangle 5">
                    <a:extLst>
                      <a:ext uri="{FF2B5EF4-FFF2-40B4-BE49-F238E27FC236}">
                        <a16:creationId xmlns:a16="http://schemas.microsoft.com/office/drawing/2014/main" id="{C11CB081-70CA-574F-E0C6-74D34F1D0077}"/>
                      </a:ext>
                    </a:extLst>
                  </p:cNvPr>
                  <p:cNvSpPr/>
                  <p:nvPr/>
                </p:nvSpPr>
                <p:spPr>
                  <a:xfrm>
                    <a:off x="3031310" y="3468202"/>
                    <a:ext cx="1446133" cy="371475"/>
                  </a:xfrm>
                  <a:prstGeom prst="rect">
                    <a:avLst/>
                  </a:prstGeom>
                  <a:noFill/>
                  <a:ln w="254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9" name="TextBox 9">
                    <a:extLst>
                      <a:ext uri="{FF2B5EF4-FFF2-40B4-BE49-F238E27FC236}">
                        <a16:creationId xmlns:a16="http://schemas.microsoft.com/office/drawing/2014/main" id="{59950593-B51D-ECC5-17D1-8D50F891F553}"/>
                      </a:ext>
                    </a:extLst>
                  </p:cNvPr>
                  <p:cNvSpPr txBox="1"/>
                  <p:nvPr/>
                </p:nvSpPr>
                <p:spPr>
                  <a:xfrm>
                    <a:off x="3348415" y="3470345"/>
                    <a:ext cx="1048685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VIP-8mm</a:t>
                    </a:r>
                  </a:p>
                </p:txBody>
              </p:sp>
            </p:grpSp>
            <p:sp>
              <p:nvSpPr>
                <p:cNvPr id="10" name="TextBox 11">
                  <a:extLst>
                    <a:ext uri="{FF2B5EF4-FFF2-40B4-BE49-F238E27FC236}">
                      <a16:creationId xmlns:a16="http://schemas.microsoft.com/office/drawing/2014/main" id="{2D573B65-5268-DD7B-1109-70C2A8C7673E}"/>
                    </a:ext>
                  </a:extLst>
                </p:cNvPr>
                <p:cNvSpPr txBox="1"/>
                <p:nvPr/>
              </p:nvSpPr>
              <p:spPr>
                <a:xfrm>
                  <a:off x="1153925" y="3534056"/>
                  <a:ext cx="970137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/>
                    <a:t>Ordinary pipe</a:t>
                  </a:r>
                </a:p>
              </p:txBody>
            </p:sp>
            <p:sp>
              <p:nvSpPr>
                <p:cNvPr id="11" name="TextBox 12">
                  <a:extLst>
                    <a:ext uri="{FF2B5EF4-FFF2-40B4-BE49-F238E27FC236}">
                      <a16:creationId xmlns:a16="http://schemas.microsoft.com/office/drawing/2014/main" id="{4429B9F4-D990-9464-E34B-E3D152034998}"/>
                    </a:ext>
                  </a:extLst>
                </p:cNvPr>
                <p:cNvSpPr txBox="1"/>
                <p:nvPr/>
              </p:nvSpPr>
              <p:spPr>
                <a:xfrm>
                  <a:off x="8184552" y="3548100"/>
                  <a:ext cx="970137" cy="2616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100" dirty="0"/>
                    <a:t>Ordinary pipe</a:t>
                  </a:r>
                </a:p>
              </p:txBody>
            </p:sp>
            <p:cxnSp>
              <p:nvCxnSpPr>
                <p:cNvPr id="12" name="Straight Connector 14">
                  <a:extLst>
                    <a:ext uri="{FF2B5EF4-FFF2-40B4-BE49-F238E27FC236}">
                      <a16:creationId xmlns:a16="http://schemas.microsoft.com/office/drawing/2014/main" id="{9D81D0A7-60EA-A994-2A33-9393EBF66AB2}"/>
                    </a:ext>
                  </a:extLst>
                </p:cNvPr>
                <p:cNvCxnSpPr/>
                <p:nvPr/>
              </p:nvCxnSpPr>
              <p:spPr>
                <a:xfrm>
                  <a:off x="1040365" y="2404556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5">
                  <a:extLst>
                    <a:ext uri="{FF2B5EF4-FFF2-40B4-BE49-F238E27FC236}">
                      <a16:creationId xmlns:a16="http://schemas.microsoft.com/office/drawing/2014/main" id="{B6EB86BC-F1F6-A212-7022-1B855B95F8F4}"/>
                    </a:ext>
                  </a:extLst>
                </p:cNvPr>
                <p:cNvCxnSpPr/>
                <p:nvPr/>
              </p:nvCxnSpPr>
              <p:spPr>
                <a:xfrm>
                  <a:off x="9259177" y="2490281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7">
                  <a:extLst>
                    <a:ext uri="{FF2B5EF4-FFF2-40B4-BE49-F238E27FC236}">
                      <a16:creationId xmlns:a16="http://schemas.microsoft.com/office/drawing/2014/main" id="{CF180ABD-4634-D81D-D174-A6CFBC8DB2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79894" y="2823656"/>
                  <a:ext cx="868436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8">
                  <a:extLst>
                    <a:ext uri="{FF2B5EF4-FFF2-40B4-BE49-F238E27FC236}">
                      <a16:creationId xmlns:a16="http://schemas.microsoft.com/office/drawing/2014/main" id="{6B468699-754D-1D3E-6681-576A3C3F9E64}"/>
                    </a:ext>
                  </a:extLst>
                </p:cNvPr>
                <p:cNvCxnSpPr/>
                <p:nvPr/>
              </p:nvCxnSpPr>
              <p:spPr>
                <a:xfrm>
                  <a:off x="5144553" y="2461706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9">
                  <a:extLst>
                    <a:ext uri="{FF2B5EF4-FFF2-40B4-BE49-F238E27FC236}">
                      <a16:creationId xmlns:a16="http://schemas.microsoft.com/office/drawing/2014/main" id="{F80049B7-C601-4646-F4FA-E2C694D31977}"/>
                    </a:ext>
                  </a:extLst>
                </p:cNvPr>
                <p:cNvCxnSpPr/>
                <p:nvPr/>
              </p:nvCxnSpPr>
              <p:spPr>
                <a:xfrm>
                  <a:off x="6586952" y="2461706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20">
                  <a:extLst>
                    <a:ext uri="{FF2B5EF4-FFF2-40B4-BE49-F238E27FC236}">
                      <a16:creationId xmlns:a16="http://schemas.microsoft.com/office/drawing/2014/main" id="{03BEB8AE-4FBA-95D7-3821-18708526D7B8}"/>
                    </a:ext>
                  </a:extLst>
                </p:cNvPr>
                <p:cNvCxnSpPr/>
                <p:nvPr/>
              </p:nvCxnSpPr>
              <p:spPr>
                <a:xfrm>
                  <a:off x="8025422" y="2490281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21">
                  <a:extLst>
                    <a:ext uri="{FF2B5EF4-FFF2-40B4-BE49-F238E27FC236}">
                      <a16:creationId xmlns:a16="http://schemas.microsoft.com/office/drawing/2014/main" id="{75F9A278-0E94-5469-BA8E-33EA3C584441}"/>
                    </a:ext>
                  </a:extLst>
                </p:cNvPr>
                <p:cNvCxnSpPr/>
                <p:nvPr/>
              </p:nvCxnSpPr>
              <p:spPr>
                <a:xfrm>
                  <a:off x="3683812" y="2404556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TextBox 23">
                  <a:extLst>
                    <a:ext uri="{FF2B5EF4-FFF2-40B4-BE49-F238E27FC236}">
                      <a16:creationId xmlns:a16="http://schemas.microsoft.com/office/drawing/2014/main" id="{2D43D7BE-7407-476D-EC9C-8D3BEDED245B}"/>
                    </a:ext>
                  </a:extLst>
                </p:cNvPr>
                <p:cNvSpPr txBox="1"/>
                <p:nvPr/>
              </p:nvSpPr>
              <p:spPr>
                <a:xfrm>
                  <a:off x="8589921" y="2454324"/>
                  <a:ext cx="53572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300</a:t>
                  </a:r>
                </a:p>
              </p:txBody>
            </p:sp>
            <p:sp>
              <p:nvSpPr>
                <p:cNvPr id="20" name="TextBox 24">
                  <a:extLst>
                    <a:ext uri="{FF2B5EF4-FFF2-40B4-BE49-F238E27FC236}">
                      <a16:creationId xmlns:a16="http://schemas.microsoft.com/office/drawing/2014/main" id="{B30D242D-19F8-EE80-51FA-FCFE6260881F}"/>
                    </a:ext>
                  </a:extLst>
                </p:cNvPr>
                <p:cNvSpPr txBox="1"/>
                <p:nvPr/>
              </p:nvSpPr>
              <p:spPr>
                <a:xfrm>
                  <a:off x="5663308" y="2435274"/>
                  <a:ext cx="65274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1000</a:t>
                  </a:r>
                </a:p>
              </p:txBody>
            </p:sp>
            <p:sp>
              <p:nvSpPr>
                <p:cNvPr id="21" name="TextBox 25">
                  <a:extLst>
                    <a:ext uri="{FF2B5EF4-FFF2-40B4-BE49-F238E27FC236}">
                      <a16:creationId xmlns:a16="http://schemas.microsoft.com/office/drawing/2014/main" id="{5AFD6D10-6043-9E67-A60D-51E38F4793AB}"/>
                    </a:ext>
                  </a:extLst>
                </p:cNvPr>
                <p:cNvSpPr txBox="1"/>
                <p:nvPr/>
              </p:nvSpPr>
              <p:spPr>
                <a:xfrm>
                  <a:off x="4272772" y="2404556"/>
                  <a:ext cx="65274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1000</a:t>
                  </a:r>
                </a:p>
              </p:txBody>
            </p:sp>
            <p:sp>
              <p:nvSpPr>
                <p:cNvPr id="22" name="TextBox 26">
                  <a:extLst>
                    <a:ext uri="{FF2B5EF4-FFF2-40B4-BE49-F238E27FC236}">
                      <a16:creationId xmlns:a16="http://schemas.microsoft.com/office/drawing/2014/main" id="{A185302A-57B3-55B1-188E-A7D07BDAD7A4}"/>
                    </a:ext>
                  </a:extLst>
                </p:cNvPr>
                <p:cNvSpPr txBox="1"/>
                <p:nvPr/>
              </p:nvSpPr>
              <p:spPr>
                <a:xfrm>
                  <a:off x="6856568" y="2429440"/>
                  <a:ext cx="65274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1000</a:t>
                  </a:r>
                </a:p>
              </p:txBody>
            </p:sp>
            <p:cxnSp>
              <p:nvCxnSpPr>
                <p:cNvPr id="23" name="Straight Connector 28">
                  <a:extLst>
                    <a:ext uri="{FF2B5EF4-FFF2-40B4-BE49-F238E27FC236}">
                      <a16:creationId xmlns:a16="http://schemas.microsoft.com/office/drawing/2014/main" id="{CA2DCAB5-B497-F707-BC31-1571E3141E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40365" y="2271206"/>
                  <a:ext cx="8214078" cy="0"/>
                </a:xfrm>
                <a:prstGeom prst="line">
                  <a:avLst/>
                </a:prstGeom>
                <a:ln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6" name="Rectangle 58">
                  <a:extLst>
                    <a:ext uri="{FF2B5EF4-FFF2-40B4-BE49-F238E27FC236}">
                      <a16:creationId xmlns:a16="http://schemas.microsoft.com/office/drawing/2014/main" id="{2B0DE79E-4A87-B11D-AB59-9A3586783A77}"/>
                    </a:ext>
                  </a:extLst>
                </p:cNvPr>
                <p:cNvSpPr/>
                <p:nvPr/>
              </p:nvSpPr>
              <p:spPr>
                <a:xfrm>
                  <a:off x="3691498" y="3502365"/>
                  <a:ext cx="1446133" cy="371475"/>
                </a:xfrm>
                <a:prstGeom prst="rect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Rectangle 61">
                  <a:extLst>
                    <a:ext uri="{FF2B5EF4-FFF2-40B4-BE49-F238E27FC236}">
                      <a16:creationId xmlns:a16="http://schemas.microsoft.com/office/drawing/2014/main" id="{856CEE8A-31FB-C2C6-A3DF-E950472FACC0}"/>
                    </a:ext>
                  </a:extLst>
                </p:cNvPr>
                <p:cNvSpPr/>
                <p:nvPr/>
              </p:nvSpPr>
              <p:spPr>
                <a:xfrm>
                  <a:off x="5143028" y="3499961"/>
                  <a:ext cx="1446133" cy="371475"/>
                </a:xfrm>
                <a:prstGeom prst="rect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Rectangle 64">
                  <a:extLst>
                    <a:ext uri="{FF2B5EF4-FFF2-40B4-BE49-F238E27FC236}">
                      <a16:creationId xmlns:a16="http://schemas.microsoft.com/office/drawing/2014/main" id="{51888CD0-005D-6749-FD9A-7BD50418EA97}"/>
                    </a:ext>
                  </a:extLst>
                </p:cNvPr>
                <p:cNvSpPr/>
                <p:nvPr/>
              </p:nvSpPr>
              <p:spPr>
                <a:xfrm>
                  <a:off x="6589161" y="3503998"/>
                  <a:ext cx="1446133" cy="371475"/>
                </a:xfrm>
                <a:prstGeom prst="rect">
                  <a:avLst/>
                </a:prstGeom>
                <a:noFill/>
                <a:ln w="254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" name="Straight Connector 66">
                  <a:extLst>
                    <a:ext uri="{FF2B5EF4-FFF2-40B4-BE49-F238E27FC236}">
                      <a16:creationId xmlns:a16="http://schemas.microsoft.com/office/drawing/2014/main" id="{CA30D2D0-9E3F-BF94-134D-6F45AD9412D0}"/>
                    </a:ext>
                  </a:extLst>
                </p:cNvPr>
                <p:cNvCxnSpPr/>
                <p:nvPr/>
              </p:nvCxnSpPr>
              <p:spPr>
                <a:xfrm>
                  <a:off x="2253805" y="2401685"/>
                  <a:ext cx="0" cy="838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TextBox 67">
                  <a:extLst>
                    <a:ext uri="{FF2B5EF4-FFF2-40B4-BE49-F238E27FC236}">
                      <a16:creationId xmlns:a16="http://schemas.microsoft.com/office/drawing/2014/main" id="{058D8695-B0F8-FD63-0CA1-2969B1157306}"/>
                    </a:ext>
                  </a:extLst>
                </p:cNvPr>
                <p:cNvSpPr txBox="1"/>
                <p:nvPr/>
              </p:nvSpPr>
              <p:spPr>
                <a:xfrm>
                  <a:off x="1389313" y="2428005"/>
                  <a:ext cx="53572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300</a:t>
                  </a:r>
                </a:p>
              </p:txBody>
            </p:sp>
            <p:sp>
              <p:nvSpPr>
                <p:cNvPr id="29" name="TextBox 68">
                  <a:extLst>
                    <a:ext uri="{FF2B5EF4-FFF2-40B4-BE49-F238E27FC236}">
                      <a16:creationId xmlns:a16="http://schemas.microsoft.com/office/drawing/2014/main" id="{8876AC30-2A9D-456D-CC21-1C525FF54160}"/>
                    </a:ext>
                  </a:extLst>
                </p:cNvPr>
                <p:cNvSpPr txBox="1"/>
                <p:nvPr/>
              </p:nvSpPr>
              <p:spPr>
                <a:xfrm>
                  <a:off x="2579136" y="2419142"/>
                  <a:ext cx="65274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1000</a:t>
                  </a:r>
                </a:p>
              </p:txBody>
            </p:sp>
          </p:grpSp>
          <p:sp>
            <p:nvSpPr>
              <p:cNvPr id="4" name="TextBox 102">
                <a:extLst>
                  <a:ext uri="{FF2B5EF4-FFF2-40B4-BE49-F238E27FC236}">
                    <a16:creationId xmlns:a16="http://schemas.microsoft.com/office/drawing/2014/main" id="{F355DB8C-2E0C-745D-FE0B-A7391274A11E}"/>
                  </a:ext>
                </a:extLst>
              </p:cNvPr>
              <p:cNvSpPr txBox="1"/>
              <p:nvPr/>
            </p:nvSpPr>
            <p:spPr>
              <a:xfrm>
                <a:off x="4388429" y="4937180"/>
                <a:ext cx="107433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4600 mm</a:t>
                </a:r>
              </a:p>
            </p:txBody>
          </p:sp>
        </p:grpSp>
        <p:sp>
          <p:nvSpPr>
            <p:cNvPr id="230" name="TextBox 9">
              <a:extLst>
                <a:ext uri="{FF2B5EF4-FFF2-40B4-BE49-F238E27FC236}">
                  <a16:creationId xmlns:a16="http://schemas.microsoft.com/office/drawing/2014/main" id="{C4B3632A-2F96-922B-6557-587C23F2574D}"/>
                </a:ext>
              </a:extLst>
            </p:cNvPr>
            <p:cNvSpPr txBox="1"/>
            <p:nvPr/>
          </p:nvSpPr>
          <p:spPr>
            <a:xfrm>
              <a:off x="4241460" y="1532889"/>
              <a:ext cx="10486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VIP-8mm</a:t>
              </a:r>
            </a:p>
          </p:txBody>
        </p:sp>
        <p:sp>
          <p:nvSpPr>
            <p:cNvPr id="231" name="TextBox 9">
              <a:extLst>
                <a:ext uri="{FF2B5EF4-FFF2-40B4-BE49-F238E27FC236}">
                  <a16:creationId xmlns:a16="http://schemas.microsoft.com/office/drawing/2014/main" id="{0FBE806F-D228-212B-0F81-5DAF012919DB}"/>
                </a:ext>
              </a:extLst>
            </p:cNvPr>
            <p:cNvSpPr txBox="1"/>
            <p:nvPr/>
          </p:nvSpPr>
          <p:spPr>
            <a:xfrm>
              <a:off x="5594507" y="1539233"/>
              <a:ext cx="10486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VIP-8mm</a:t>
              </a:r>
            </a:p>
          </p:txBody>
        </p:sp>
        <p:sp>
          <p:nvSpPr>
            <p:cNvPr id="232" name="TextBox 9">
              <a:extLst>
                <a:ext uri="{FF2B5EF4-FFF2-40B4-BE49-F238E27FC236}">
                  <a16:creationId xmlns:a16="http://schemas.microsoft.com/office/drawing/2014/main" id="{C8DD9663-16D8-EDD7-81EB-853F8EA84B3E}"/>
                </a:ext>
              </a:extLst>
            </p:cNvPr>
            <p:cNvSpPr txBox="1"/>
            <p:nvPr/>
          </p:nvSpPr>
          <p:spPr>
            <a:xfrm>
              <a:off x="7040640" y="1560611"/>
              <a:ext cx="10486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VIP-8mm</a:t>
              </a:r>
            </a:p>
          </p:txBody>
        </p:sp>
      </p:grpSp>
      <p:cxnSp>
        <p:nvCxnSpPr>
          <p:cNvPr id="236" name="Rak koppling 235">
            <a:extLst>
              <a:ext uri="{FF2B5EF4-FFF2-40B4-BE49-F238E27FC236}">
                <a16:creationId xmlns:a16="http://schemas.microsoft.com/office/drawing/2014/main" id="{CB57B348-96C6-CF63-9D06-A66D0C55705F}"/>
              </a:ext>
            </a:extLst>
          </p:cNvPr>
          <p:cNvCxnSpPr/>
          <p:nvPr/>
        </p:nvCxnSpPr>
        <p:spPr>
          <a:xfrm>
            <a:off x="446210" y="2149155"/>
            <a:ext cx="992508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7" name="textruta 236">
            <a:extLst>
              <a:ext uri="{FF2B5EF4-FFF2-40B4-BE49-F238E27FC236}">
                <a16:creationId xmlns:a16="http://schemas.microsoft.com/office/drawing/2014/main" id="{D56C25DD-D320-B5F0-80ED-3BD79D926FCF}"/>
              </a:ext>
            </a:extLst>
          </p:cNvPr>
          <p:cNvSpPr txBox="1"/>
          <p:nvPr/>
        </p:nvSpPr>
        <p:spPr>
          <a:xfrm>
            <a:off x="868247" y="5385368"/>
            <a:ext cx="96589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						length</a:t>
            </a:r>
          </a:p>
          <a:p>
            <a:r>
              <a:rPr lang="en-US" dirty="0"/>
              <a:t>TCX8, TCX9, TCX10		(Supply temperature)	2 meters 	 (80 cm out of measuring area)</a:t>
            </a:r>
          </a:p>
          <a:p>
            <a:r>
              <a:rPr lang="en-US" dirty="0"/>
              <a:t>TCX11, TCX12, TCX13, TCX14	(3 VIP, 1 PEX, 1 mantel)	3 meters   (180 cm out of measuring area)</a:t>
            </a:r>
          </a:p>
        </p:txBody>
      </p:sp>
      <p:sp>
        <p:nvSpPr>
          <p:cNvPr id="238" name="textruta 237">
            <a:extLst>
              <a:ext uri="{FF2B5EF4-FFF2-40B4-BE49-F238E27FC236}">
                <a16:creationId xmlns:a16="http://schemas.microsoft.com/office/drawing/2014/main" id="{CDF42210-2E99-AB80-45D6-C42F7CFF6489}"/>
              </a:ext>
            </a:extLst>
          </p:cNvPr>
          <p:cNvSpPr txBox="1"/>
          <p:nvPr/>
        </p:nvSpPr>
        <p:spPr>
          <a:xfrm>
            <a:off x="3057971" y="930671"/>
            <a:ext cx="8547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Section 1</a:t>
            </a:r>
          </a:p>
        </p:txBody>
      </p:sp>
      <p:sp>
        <p:nvSpPr>
          <p:cNvPr id="239" name="textruta 238">
            <a:extLst>
              <a:ext uri="{FF2B5EF4-FFF2-40B4-BE49-F238E27FC236}">
                <a16:creationId xmlns:a16="http://schemas.microsoft.com/office/drawing/2014/main" id="{E79BDCA8-093F-F9C2-FB7C-4BA7178A85BF}"/>
              </a:ext>
            </a:extLst>
          </p:cNvPr>
          <p:cNvSpPr txBox="1"/>
          <p:nvPr/>
        </p:nvSpPr>
        <p:spPr>
          <a:xfrm>
            <a:off x="4621955" y="893968"/>
            <a:ext cx="8547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Section 2</a:t>
            </a:r>
          </a:p>
        </p:txBody>
      </p:sp>
      <p:sp>
        <p:nvSpPr>
          <p:cNvPr id="240" name="textruta 239">
            <a:extLst>
              <a:ext uri="{FF2B5EF4-FFF2-40B4-BE49-F238E27FC236}">
                <a16:creationId xmlns:a16="http://schemas.microsoft.com/office/drawing/2014/main" id="{EA36458C-194E-EF85-CBB9-FB3925A166A4}"/>
              </a:ext>
            </a:extLst>
          </p:cNvPr>
          <p:cNvSpPr txBox="1"/>
          <p:nvPr/>
        </p:nvSpPr>
        <p:spPr>
          <a:xfrm>
            <a:off x="6036637" y="926842"/>
            <a:ext cx="8547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Section 3</a:t>
            </a:r>
          </a:p>
        </p:txBody>
      </p:sp>
      <p:sp>
        <p:nvSpPr>
          <p:cNvPr id="241" name="textruta 240">
            <a:extLst>
              <a:ext uri="{FF2B5EF4-FFF2-40B4-BE49-F238E27FC236}">
                <a16:creationId xmlns:a16="http://schemas.microsoft.com/office/drawing/2014/main" id="{D9369F9C-B4C8-0EDF-7DD0-ABC3DC6E0478}"/>
              </a:ext>
            </a:extLst>
          </p:cNvPr>
          <p:cNvSpPr txBox="1"/>
          <p:nvPr/>
        </p:nvSpPr>
        <p:spPr>
          <a:xfrm>
            <a:off x="7396821" y="932751"/>
            <a:ext cx="8547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Section 4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17407F81-3446-1AFE-2AEA-B18CE9780E4D}"/>
              </a:ext>
            </a:extLst>
          </p:cNvPr>
          <p:cNvSpPr txBox="1"/>
          <p:nvPr/>
        </p:nvSpPr>
        <p:spPr>
          <a:xfrm rot="5400000">
            <a:off x="9071790" y="3073910"/>
            <a:ext cx="5289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aim is to determine the influence of VIP thickness.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A3648268-C7A5-10DB-73EC-3F225B45D915}"/>
              </a:ext>
            </a:extLst>
          </p:cNvPr>
          <p:cNvSpPr txBox="1"/>
          <p:nvPr/>
        </p:nvSpPr>
        <p:spPr>
          <a:xfrm>
            <a:off x="530762" y="6386034"/>
            <a:ext cx="3007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Section 1: should be damaged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194E9260-524F-C823-A462-6CBBD062D8D8}"/>
              </a:ext>
            </a:extLst>
          </p:cNvPr>
          <p:cNvSpPr txBox="1"/>
          <p:nvPr/>
        </p:nvSpPr>
        <p:spPr>
          <a:xfrm>
            <a:off x="10278551" y="6308698"/>
            <a:ext cx="1189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Total 7 TC</a:t>
            </a:r>
          </a:p>
        </p:txBody>
      </p:sp>
      <p:sp>
        <p:nvSpPr>
          <p:cNvPr id="25" name="TextBox 46">
            <a:extLst>
              <a:ext uri="{FF2B5EF4-FFF2-40B4-BE49-F238E27FC236}">
                <a16:creationId xmlns:a16="http://schemas.microsoft.com/office/drawing/2014/main" id="{A6B80A48-8D62-B3E7-FD23-D684ACBDF77D}"/>
              </a:ext>
            </a:extLst>
          </p:cNvPr>
          <p:cNvSpPr txBox="1"/>
          <p:nvPr/>
        </p:nvSpPr>
        <p:spPr>
          <a:xfrm>
            <a:off x="1243917" y="4301614"/>
            <a:ext cx="822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TCX 10</a:t>
            </a:r>
          </a:p>
        </p:txBody>
      </p:sp>
      <p:cxnSp>
        <p:nvCxnSpPr>
          <p:cNvPr id="26" name="Straight Arrow Connector 45">
            <a:extLst>
              <a:ext uri="{FF2B5EF4-FFF2-40B4-BE49-F238E27FC236}">
                <a16:creationId xmlns:a16="http://schemas.microsoft.com/office/drawing/2014/main" id="{BA798BE6-1F00-28A7-3CBF-B2ECD4F9F091}"/>
              </a:ext>
            </a:extLst>
          </p:cNvPr>
          <p:cNvCxnSpPr>
            <a:cxnSpLocks/>
          </p:cNvCxnSpPr>
          <p:nvPr/>
        </p:nvCxnSpPr>
        <p:spPr>
          <a:xfrm flipV="1">
            <a:off x="1611291" y="4063501"/>
            <a:ext cx="0" cy="26940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41">
            <a:extLst>
              <a:ext uri="{FF2B5EF4-FFF2-40B4-BE49-F238E27FC236}">
                <a16:creationId xmlns:a16="http://schemas.microsoft.com/office/drawing/2014/main" id="{F8696223-F763-339A-8100-4082860DD44E}"/>
              </a:ext>
            </a:extLst>
          </p:cNvPr>
          <p:cNvSpPr/>
          <p:nvPr/>
        </p:nvSpPr>
        <p:spPr>
          <a:xfrm>
            <a:off x="1583694" y="3971154"/>
            <a:ext cx="75460" cy="73051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9102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6" name="Group 245">
            <a:extLst>
              <a:ext uri="{FF2B5EF4-FFF2-40B4-BE49-F238E27FC236}">
                <a16:creationId xmlns:a16="http://schemas.microsoft.com/office/drawing/2014/main" id="{FFEEE121-B11D-429C-A94F-3E0564DC02D0}"/>
              </a:ext>
            </a:extLst>
          </p:cNvPr>
          <p:cNvGrpSpPr/>
          <p:nvPr/>
        </p:nvGrpSpPr>
        <p:grpSpPr>
          <a:xfrm>
            <a:off x="3256788" y="2282829"/>
            <a:ext cx="2228850" cy="2935055"/>
            <a:chOff x="2748466" y="2793766"/>
            <a:chExt cx="2228850" cy="2935055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7DC79CE-5AA3-4EF1-9AE5-ED21F81470DD}"/>
                </a:ext>
              </a:extLst>
            </p:cNvPr>
            <p:cNvSpPr/>
            <p:nvPr/>
          </p:nvSpPr>
          <p:spPr>
            <a:xfrm>
              <a:off x="2748466" y="5359317"/>
              <a:ext cx="2228850" cy="36195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66EB51A-2BCF-48A4-838D-8E279D798C8D}"/>
                </a:ext>
              </a:extLst>
            </p:cNvPr>
            <p:cNvSpPr txBox="1"/>
            <p:nvPr/>
          </p:nvSpPr>
          <p:spPr>
            <a:xfrm>
              <a:off x="3085807" y="5359489"/>
              <a:ext cx="1047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Section 2</a:t>
              </a: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223E50F2-1584-427E-BEB5-9B23A53BD17B}"/>
                </a:ext>
              </a:extLst>
            </p:cNvPr>
            <p:cNvGrpSpPr/>
            <p:nvPr/>
          </p:nvGrpSpPr>
          <p:grpSpPr>
            <a:xfrm>
              <a:off x="3152136" y="2793766"/>
              <a:ext cx="1678039" cy="2510847"/>
              <a:chOff x="1496334" y="2316168"/>
              <a:chExt cx="2401636" cy="3761031"/>
            </a:xfrm>
          </p:grpSpPr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ED272FD9-E748-4B1C-92CF-93FD5B3F416F}"/>
                  </a:ext>
                </a:extLst>
              </p:cNvPr>
              <p:cNvGrpSpPr/>
              <p:nvPr/>
            </p:nvGrpSpPr>
            <p:grpSpPr>
              <a:xfrm>
                <a:off x="1496334" y="2914173"/>
                <a:ext cx="2304000" cy="2340000"/>
                <a:chOff x="1039134" y="2127152"/>
                <a:chExt cx="2304000" cy="2340000"/>
              </a:xfrm>
            </p:grpSpPr>
            <p:sp>
              <p:nvSpPr>
                <p:cNvPr id="52" name="Oval 51">
                  <a:extLst>
                    <a:ext uri="{FF2B5EF4-FFF2-40B4-BE49-F238E27FC236}">
                      <a16:creationId xmlns:a16="http://schemas.microsoft.com/office/drawing/2014/main" id="{82647786-9925-4248-BD5C-B0AAC0021B41}"/>
                    </a:ext>
                  </a:extLst>
                </p:cNvPr>
                <p:cNvSpPr/>
                <p:nvPr/>
              </p:nvSpPr>
              <p:spPr>
                <a:xfrm>
                  <a:off x="1489166" y="2595152"/>
                  <a:ext cx="1403936" cy="1404000"/>
                </a:xfrm>
                <a:prstGeom prst="ellipse">
                  <a:avLst/>
                </a:prstGeom>
                <a:noFill/>
                <a:ln w="635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0A03CC9B-850B-4DB1-B4A4-022217662EEB}"/>
                    </a:ext>
                  </a:extLst>
                </p:cNvPr>
                <p:cNvSpPr/>
                <p:nvPr/>
              </p:nvSpPr>
              <p:spPr>
                <a:xfrm>
                  <a:off x="1381134" y="2487152"/>
                  <a:ext cx="1620000" cy="1620000"/>
                </a:xfrm>
                <a:prstGeom prst="ellipse">
                  <a:avLst/>
                </a:prstGeom>
                <a:noFill/>
                <a:ln w="6350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00664E33-4952-4CAA-B44E-5F2555691A1F}"/>
                    </a:ext>
                  </a:extLst>
                </p:cNvPr>
                <p:cNvSpPr/>
                <p:nvPr/>
              </p:nvSpPr>
              <p:spPr>
                <a:xfrm>
                  <a:off x="1165134" y="2271152"/>
                  <a:ext cx="2052000" cy="2052000"/>
                </a:xfrm>
                <a:prstGeom prst="ellipse">
                  <a:avLst/>
                </a:prstGeom>
                <a:noFill/>
                <a:ln w="22860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32A0263E-1131-4734-90EE-E7EF542A4D82}"/>
                    </a:ext>
                  </a:extLst>
                </p:cNvPr>
                <p:cNvSpPr/>
                <p:nvPr/>
              </p:nvSpPr>
              <p:spPr>
                <a:xfrm>
                  <a:off x="1039134" y="2127152"/>
                  <a:ext cx="2304000" cy="2340000"/>
                </a:xfrm>
                <a:prstGeom prst="ellipse">
                  <a:avLst/>
                </a:prstGeom>
                <a:noFill/>
                <a:ln w="666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</p:grpSp>
          <p:sp>
            <p:nvSpPr>
              <p:cNvPr id="40" name="Block Arc 39">
                <a:extLst>
                  <a:ext uri="{FF2B5EF4-FFF2-40B4-BE49-F238E27FC236}">
                    <a16:creationId xmlns:a16="http://schemas.microsoft.com/office/drawing/2014/main" id="{1763B50F-C6A7-4E07-B99D-0391DB8340D7}"/>
                  </a:ext>
                </a:extLst>
              </p:cNvPr>
              <p:cNvSpPr/>
              <p:nvPr/>
            </p:nvSpPr>
            <p:spPr>
              <a:xfrm rot="5400000">
                <a:off x="3368263" y="3995843"/>
                <a:ext cx="432140" cy="176354"/>
              </a:xfrm>
              <a:prstGeom prst="blockArc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245AEE54-5014-4123-83F5-C731EE26917B}"/>
                  </a:ext>
                </a:extLst>
              </p:cNvPr>
              <p:cNvSpPr/>
              <p:nvPr/>
            </p:nvSpPr>
            <p:spPr>
              <a:xfrm>
                <a:off x="2628510" y="2993310"/>
                <a:ext cx="107999" cy="10942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B5B684A2-EA0F-43D7-9112-AB81BD009D9E}"/>
                  </a:ext>
                </a:extLst>
              </p:cNvPr>
              <p:cNvSpPr/>
              <p:nvPr/>
            </p:nvSpPr>
            <p:spPr>
              <a:xfrm>
                <a:off x="2632434" y="2795562"/>
                <a:ext cx="108000" cy="10942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ECE1E427-913E-419A-8E21-38386E00750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622909" y="5147101"/>
                <a:ext cx="0" cy="40354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02EDF19E-C59C-4416-965D-992A11D93FC8}"/>
                  </a:ext>
                </a:extLst>
              </p:cNvPr>
              <p:cNvSpPr txBox="1"/>
              <p:nvPr/>
            </p:nvSpPr>
            <p:spPr>
              <a:xfrm>
                <a:off x="2302920" y="5523972"/>
                <a:ext cx="1595050" cy="5532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dirty="0"/>
                  <a:t>TCX 19,20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0C0AC3D-BCD0-4395-BC08-69A000BE43DE}"/>
                  </a:ext>
                </a:extLst>
              </p:cNvPr>
              <p:cNvSpPr txBox="1"/>
              <p:nvPr/>
            </p:nvSpPr>
            <p:spPr>
              <a:xfrm>
                <a:off x="2443767" y="2316168"/>
                <a:ext cx="1177498" cy="5532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dirty="0"/>
                  <a:t>TCX 26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78CE8949-BB70-489E-B137-85C1513F9646}"/>
                  </a:ext>
                </a:extLst>
              </p:cNvPr>
              <p:cNvSpPr txBox="1"/>
              <p:nvPr/>
            </p:nvSpPr>
            <p:spPr>
              <a:xfrm>
                <a:off x="2315310" y="3327823"/>
                <a:ext cx="1177498" cy="5532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dirty="0"/>
                  <a:t>TCX 25</a:t>
                </a:r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AC4814BF-CF07-431E-827F-FE96DADD8092}"/>
                  </a:ext>
                </a:extLst>
              </p:cNvPr>
              <p:cNvSpPr/>
              <p:nvPr/>
            </p:nvSpPr>
            <p:spPr>
              <a:xfrm>
                <a:off x="2568909" y="4860946"/>
                <a:ext cx="107999" cy="10942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sp>
        <p:nvSpPr>
          <p:cNvPr id="56" name="Rectangle 55">
            <a:extLst>
              <a:ext uri="{FF2B5EF4-FFF2-40B4-BE49-F238E27FC236}">
                <a16:creationId xmlns:a16="http://schemas.microsoft.com/office/drawing/2014/main" id="{A0A7A77D-EAF3-4D9E-AE4E-59B7D3872BDD}"/>
              </a:ext>
            </a:extLst>
          </p:cNvPr>
          <p:cNvSpPr/>
          <p:nvPr/>
        </p:nvSpPr>
        <p:spPr>
          <a:xfrm>
            <a:off x="454537" y="4857746"/>
            <a:ext cx="2228850" cy="3619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B9AC6F6-7B71-446F-9461-01FDCB765A95}"/>
              </a:ext>
            </a:extLst>
          </p:cNvPr>
          <p:cNvSpPr txBox="1"/>
          <p:nvPr/>
        </p:nvSpPr>
        <p:spPr>
          <a:xfrm>
            <a:off x="947125" y="4851412"/>
            <a:ext cx="1047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Section 1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EE37FE1-4D1B-49F6-9A57-4628212D43E3}"/>
              </a:ext>
            </a:extLst>
          </p:cNvPr>
          <p:cNvGrpSpPr/>
          <p:nvPr/>
        </p:nvGrpSpPr>
        <p:grpSpPr>
          <a:xfrm>
            <a:off x="832241" y="2621737"/>
            <a:ext cx="1609821" cy="1562174"/>
            <a:chOff x="1496334" y="2914173"/>
            <a:chExt cx="2304000" cy="2340000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99F74E17-20AC-4AA0-8714-CB20277722A7}"/>
                </a:ext>
              </a:extLst>
            </p:cNvPr>
            <p:cNvGrpSpPr/>
            <p:nvPr/>
          </p:nvGrpSpPr>
          <p:grpSpPr>
            <a:xfrm>
              <a:off x="1496334" y="2914173"/>
              <a:ext cx="2304000" cy="2340000"/>
              <a:chOff x="1039134" y="2127152"/>
              <a:chExt cx="2304000" cy="2340000"/>
            </a:xfrm>
          </p:grpSpPr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7733AB90-D2E9-4918-A538-8CD31AD54D84}"/>
                  </a:ext>
                </a:extLst>
              </p:cNvPr>
              <p:cNvSpPr/>
              <p:nvPr/>
            </p:nvSpPr>
            <p:spPr>
              <a:xfrm>
                <a:off x="1489166" y="2595152"/>
                <a:ext cx="1403936" cy="1404000"/>
              </a:xfrm>
              <a:prstGeom prst="ellipse">
                <a:avLst/>
              </a:prstGeom>
              <a:noFill/>
              <a:ln w="635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3C204C85-D800-4F0F-A911-0BD4CE17D6B4}"/>
                  </a:ext>
                </a:extLst>
              </p:cNvPr>
              <p:cNvSpPr/>
              <p:nvPr/>
            </p:nvSpPr>
            <p:spPr>
              <a:xfrm>
                <a:off x="1381134" y="2487152"/>
                <a:ext cx="1620000" cy="1620000"/>
              </a:xfrm>
              <a:prstGeom prst="ellipse">
                <a:avLst/>
              </a:prstGeom>
              <a:noFill/>
              <a:ln w="635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C877B496-0479-4B58-B360-15AA38E423B7}"/>
                  </a:ext>
                </a:extLst>
              </p:cNvPr>
              <p:cNvSpPr/>
              <p:nvPr/>
            </p:nvSpPr>
            <p:spPr>
              <a:xfrm>
                <a:off x="1165134" y="2271152"/>
                <a:ext cx="2052000" cy="2052000"/>
              </a:xfrm>
              <a:prstGeom prst="ellipse">
                <a:avLst/>
              </a:prstGeom>
              <a:noFill/>
              <a:ln w="22860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2384AEC2-E991-46C4-B7F6-CF332F51306E}"/>
                  </a:ext>
                </a:extLst>
              </p:cNvPr>
              <p:cNvSpPr/>
              <p:nvPr/>
            </p:nvSpPr>
            <p:spPr>
              <a:xfrm>
                <a:off x="1039134" y="2127152"/>
                <a:ext cx="2304000" cy="2340000"/>
              </a:xfrm>
              <a:prstGeom prst="ellipse">
                <a:avLst/>
              </a:prstGeom>
              <a:noFill/>
              <a:ln w="666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60" name="Block Arc 59">
              <a:extLst>
                <a:ext uri="{FF2B5EF4-FFF2-40B4-BE49-F238E27FC236}">
                  <a16:creationId xmlns:a16="http://schemas.microsoft.com/office/drawing/2014/main" id="{29B168AD-D994-4A6D-9F29-614CAAD64285}"/>
                </a:ext>
              </a:extLst>
            </p:cNvPr>
            <p:cNvSpPr/>
            <p:nvPr/>
          </p:nvSpPr>
          <p:spPr>
            <a:xfrm rot="5400000">
              <a:off x="3388686" y="4035205"/>
              <a:ext cx="432140" cy="176354"/>
            </a:xfrm>
            <a:prstGeom prst="blockArc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9D7A5902-43D2-4ED3-BBB4-300152CE5EB7}"/>
                </a:ext>
              </a:extLst>
            </p:cNvPr>
            <p:cNvSpPr/>
            <p:nvPr/>
          </p:nvSpPr>
          <p:spPr>
            <a:xfrm>
              <a:off x="2568909" y="4774370"/>
              <a:ext cx="108000" cy="10942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DDDD7DF7-A90C-4828-B750-8365EDF49059}"/>
                </a:ext>
              </a:extLst>
            </p:cNvPr>
            <p:cNvSpPr txBox="1"/>
            <p:nvPr/>
          </p:nvSpPr>
          <p:spPr>
            <a:xfrm>
              <a:off x="2259230" y="4257143"/>
              <a:ext cx="1177498" cy="553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/>
                <a:t>TCX 15</a:t>
              </a:r>
            </a:p>
          </p:txBody>
        </p:sp>
      </p:grpSp>
      <p:sp>
        <p:nvSpPr>
          <p:cNvPr id="247" name="Rectangle 246">
            <a:extLst>
              <a:ext uri="{FF2B5EF4-FFF2-40B4-BE49-F238E27FC236}">
                <a16:creationId xmlns:a16="http://schemas.microsoft.com/office/drawing/2014/main" id="{87E56879-5BDC-497E-9B71-234C352D02F0}"/>
              </a:ext>
            </a:extLst>
          </p:cNvPr>
          <p:cNvSpPr/>
          <p:nvPr/>
        </p:nvSpPr>
        <p:spPr>
          <a:xfrm>
            <a:off x="5860628" y="4847694"/>
            <a:ext cx="2228850" cy="3619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1A853EA7-7644-48A3-9940-7C1CA55D8CE5}"/>
              </a:ext>
            </a:extLst>
          </p:cNvPr>
          <p:cNvSpPr txBox="1"/>
          <p:nvPr/>
        </p:nvSpPr>
        <p:spPr>
          <a:xfrm>
            <a:off x="6451512" y="4840312"/>
            <a:ext cx="1047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Section 3</a:t>
            </a:r>
          </a:p>
        </p:txBody>
      </p:sp>
      <p:grpSp>
        <p:nvGrpSpPr>
          <p:cNvPr id="249" name="Group 248">
            <a:extLst>
              <a:ext uri="{FF2B5EF4-FFF2-40B4-BE49-F238E27FC236}">
                <a16:creationId xmlns:a16="http://schemas.microsoft.com/office/drawing/2014/main" id="{5893140C-9B56-4449-B956-9E77A54E8EAD}"/>
              </a:ext>
            </a:extLst>
          </p:cNvPr>
          <p:cNvGrpSpPr/>
          <p:nvPr/>
        </p:nvGrpSpPr>
        <p:grpSpPr>
          <a:xfrm>
            <a:off x="6302398" y="2717871"/>
            <a:ext cx="1678039" cy="2111622"/>
            <a:chOff x="1496334" y="2914173"/>
            <a:chExt cx="2401635" cy="3163026"/>
          </a:xfrm>
        </p:grpSpPr>
        <p:grpSp>
          <p:nvGrpSpPr>
            <p:cNvPr id="250" name="Group 249">
              <a:extLst>
                <a:ext uri="{FF2B5EF4-FFF2-40B4-BE49-F238E27FC236}">
                  <a16:creationId xmlns:a16="http://schemas.microsoft.com/office/drawing/2014/main" id="{155CA97D-D3FB-488A-9A6B-8E30E91F3B17}"/>
                </a:ext>
              </a:extLst>
            </p:cNvPr>
            <p:cNvGrpSpPr/>
            <p:nvPr/>
          </p:nvGrpSpPr>
          <p:grpSpPr>
            <a:xfrm>
              <a:off x="1496334" y="2914173"/>
              <a:ext cx="2304000" cy="2340000"/>
              <a:chOff x="1039134" y="2127152"/>
              <a:chExt cx="2304000" cy="2340000"/>
            </a:xfrm>
          </p:grpSpPr>
          <p:sp>
            <p:nvSpPr>
              <p:cNvPr id="259" name="Oval 258">
                <a:extLst>
                  <a:ext uri="{FF2B5EF4-FFF2-40B4-BE49-F238E27FC236}">
                    <a16:creationId xmlns:a16="http://schemas.microsoft.com/office/drawing/2014/main" id="{16C13F31-A544-4777-B849-13464D0C970F}"/>
                  </a:ext>
                </a:extLst>
              </p:cNvPr>
              <p:cNvSpPr/>
              <p:nvPr/>
            </p:nvSpPr>
            <p:spPr>
              <a:xfrm>
                <a:off x="1489166" y="2595152"/>
                <a:ext cx="1403936" cy="1404000"/>
              </a:xfrm>
              <a:prstGeom prst="ellipse">
                <a:avLst/>
              </a:prstGeom>
              <a:noFill/>
              <a:ln w="635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60" name="Oval 259">
                <a:extLst>
                  <a:ext uri="{FF2B5EF4-FFF2-40B4-BE49-F238E27FC236}">
                    <a16:creationId xmlns:a16="http://schemas.microsoft.com/office/drawing/2014/main" id="{C93EE967-4F93-4CE9-B2A1-EAA5933CF6E9}"/>
                  </a:ext>
                </a:extLst>
              </p:cNvPr>
              <p:cNvSpPr/>
              <p:nvPr/>
            </p:nvSpPr>
            <p:spPr>
              <a:xfrm>
                <a:off x="1381134" y="2487152"/>
                <a:ext cx="1620000" cy="1620000"/>
              </a:xfrm>
              <a:prstGeom prst="ellipse">
                <a:avLst/>
              </a:prstGeom>
              <a:noFill/>
              <a:ln w="635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61" name="Oval 260">
                <a:extLst>
                  <a:ext uri="{FF2B5EF4-FFF2-40B4-BE49-F238E27FC236}">
                    <a16:creationId xmlns:a16="http://schemas.microsoft.com/office/drawing/2014/main" id="{7727460E-0EDB-4068-BAB6-9F421AAB319A}"/>
                  </a:ext>
                </a:extLst>
              </p:cNvPr>
              <p:cNvSpPr/>
              <p:nvPr/>
            </p:nvSpPr>
            <p:spPr>
              <a:xfrm>
                <a:off x="1165134" y="2271152"/>
                <a:ext cx="2052000" cy="2052000"/>
              </a:xfrm>
              <a:prstGeom prst="ellipse">
                <a:avLst/>
              </a:prstGeom>
              <a:noFill/>
              <a:ln w="228600"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62" name="Oval 261">
                <a:extLst>
                  <a:ext uri="{FF2B5EF4-FFF2-40B4-BE49-F238E27FC236}">
                    <a16:creationId xmlns:a16="http://schemas.microsoft.com/office/drawing/2014/main" id="{5E3EC9B3-88FD-4EC0-A5CA-FFCB794344EF}"/>
                  </a:ext>
                </a:extLst>
              </p:cNvPr>
              <p:cNvSpPr/>
              <p:nvPr/>
            </p:nvSpPr>
            <p:spPr>
              <a:xfrm>
                <a:off x="1039134" y="2127152"/>
                <a:ext cx="2304000" cy="2340000"/>
              </a:xfrm>
              <a:prstGeom prst="ellipse">
                <a:avLst/>
              </a:prstGeom>
              <a:noFill/>
              <a:ln w="666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251" name="Block Arc 250">
              <a:extLst>
                <a:ext uri="{FF2B5EF4-FFF2-40B4-BE49-F238E27FC236}">
                  <a16:creationId xmlns:a16="http://schemas.microsoft.com/office/drawing/2014/main" id="{7EBCB4EE-BB54-4A58-985E-013037EE40E4}"/>
                </a:ext>
              </a:extLst>
            </p:cNvPr>
            <p:cNvSpPr/>
            <p:nvPr/>
          </p:nvSpPr>
          <p:spPr>
            <a:xfrm rot="5400000">
              <a:off x="3368263" y="3995995"/>
              <a:ext cx="432140" cy="176354"/>
            </a:xfrm>
            <a:prstGeom prst="blockArc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solidFill>
                  <a:schemeClr val="tx1"/>
                </a:solidFill>
              </a:endParaRPr>
            </a:p>
          </p:txBody>
        </p:sp>
        <p:sp>
          <p:nvSpPr>
            <p:cNvPr id="253" name="Oval 252">
              <a:extLst>
                <a:ext uri="{FF2B5EF4-FFF2-40B4-BE49-F238E27FC236}">
                  <a16:creationId xmlns:a16="http://schemas.microsoft.com/office/drawing/2014/main" id="{C12AD076-723F-4213-B047-CDD887541882}"/>
                </a:ext>
              </a:extLst>
            </p:cNvPr>
            <p:cNvSpPr/>
            <p:nvPr/>
          </p:nvSpPr>
          <p:spPr>
            <a:xfrm>
              <a:off x="2568910" y="4901628"/>
              <a:ext cx="108000" cy="10942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255" name="Straight Arrow Connector 254">
              <a:extLst>
                <a:ext uri="{FF2B5EF4-FFF2-40B4-BE49-F238E27FC236}">
                  <a16:creationId xmlns:a16="http://schemas.microsoft.com/office/drawing/2014/main" id="{E8BCFE07-AE3D-4071-B905-45740B68D1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22909" y="5160662"/>
              <a:ext cx="0" cy="40354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60170DAF-B18E-4127-AD62-67031C1F7CF8}"/>
                </a:ext>
              </a:extLst>
            </p:cNvPr>
            <p:cNvSpPr txBox="1"/>
            <p:nvPr/>
          </p:nvSpPr>
          <p:spPr>
            <a:xfrm>
              <a:off x="2302920" y="5523972"/>
              <a:ext cx="1595049" cy="5532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/>
                <a:t>TCX 21,22</a:t>
              </a:r>
            </a:p>
          </p:txBody>
        </p:sp>
      </p:grpSp>
      <p:grpSp>
        <p:nvGrpSpPr>
          <p:cNvPr id="273" name="Group 272">
            <a:extLst>
              <a:ext uri="{FF2B5EF4-FFF2-40B4-BE49-F238E27FC236}">
                <a16:creationId xmlns:a16="http://schemas.microsoft.com/office/drawing/2014/main" id="{5CCE7FC1-DE67-4C74-B151-6BA0072C7BC1}"/>
              </a:ext>
            </a:extLst>
          </p:cNvPr>
          <p:cNvGrpSpPr/>
          <p:nvPr/>
        </p:nvGrpSpPr>
        <p:grpSpPr>
          <a:xfrm>
            <a:off x="8292210" y="2778188"/>
            <a:ext cx="2228850" cy="2436005"/>
            <a:chOff x="435031" y="3123480"/>
            <a:chExt cx="2228850" cy="2436005"/>
          </a:xfrm>
        </p:grpSpPr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37BDA0CA-EA8B-42E7-97F0-38CF6B23BFD5}"/>
                </a:ext>
              </a:extLst>
            </p:cNvPr>
            <p:cNvSpPr/>
            <p:nvPr/>
          </p:nvSpPr>
          <p:spPr>
            <a:xfrm>
              <a:off x="435031" y="5197535"/>
              <a:ext cx="2228850" cy="36195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30495202-7F94-48E2-8307-14DA7A2BCE80}"/>
                </a:ext>
              </a:extLst>
            </p:cNvPr>
            <p:cNvSpPr txBox="1"/>
            <p:nvPr/>
          </p:nvSpPr>
          <p:spPr>
            <a:xfrm>
              <a:off x="1183070" y="5167476"/>
              <a:ext cx="1047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Section 4</a:t>
              </a:r>
            </a:p>
          </p:txBody>
        </p:sp>
        <p:grpSp>
          <p:nvGrpSpPr>
            <p:cNvPr id="276" name="Group 275">
              <a:extLst>
                <a:ext uri="{FF2B5EF4-FFF2-40B4-BE49-F238E27FC236}">
                  <a16:creationId xmlns:a16="http://schemas.microsoft.com/office/drawing/2014/main" id="{B963D484-3704-4992-9D61-CA75379315A9}"/>
                </a:ext>
              </a:extLst>
            </p:cNvPr>
            <p:cNvGrpSpPr/>
            <p:nvPr/>
          </p:nvGrpSpPr>
          <p:grpSpPr>
            <a:xfrm>
              <a:off x="811551" y="3123480"/>
              <a:ext cx="1609821" cy="1562174"/>
              <a:chOff x="1496334" y="2914173"/>
              <a:chExt cx="2304000" cy="2340000"/>
            </a:xfrm>
          </p:grpSpPr>
          <p:grpSp>
            <p:nvGrpSpPr>
              <p:cNvPr id="277" name="Group 276">
                <a:extLst>
                  <a:ext uri="{FF2B5EF4-FFF2-40B4-BE49-F238E27FC236}">
                    <a16:creationId xmlns:a16="http://schemas.microsoft.com/office/drawing/2014/main" id="{DCCFC9CF-A0D2-4A56-8122-ECDEC1884F78}"/>
                  </a:ext>
                </a:extLst>
              </p:cNvPr>
              <p:cNvGrpSpPr/>
              <p:nvPr/>
            </p:nvGrpSpPr>
            <p:grpSpPr>
              <a:xfrm>
                <a:off x="1496334" y="2914173"/>
                <a:ext cx="2304000" cy="2340000"/>
                <a:chOff x="1039134" y="2127152"/>
                <a:chExt cx="2304000" cy="2340000"/>
              </a:xfrm>
            </p:grpSpPr>
            <p:sp>
              <p:nvSpPr>
                <p:cNvPr id="281" name="Oval 280">
                  <a:extLst>
                    <a:ext uri="{FF2B5EF4-FFF2-40B4-BE49-F238E27FC236}">
                      <a16:creationId xmlns:a16="http://schemas.microsoft.com/office/drawing/2014/main" id="{7C000886-9D3C-414B-96C0-F10EFF690E66}"/>
                    </a:ext>
                  </a:extLst>
                </p:cNvPr>
                <p:cNvSpPr/>
                <p:nvPr/>
              </p:nvSpPr>
              <p:spPr>
                <a:xfrm>
                  <a:off x="1489166" y="2595152"/>
                  <a:ext cx="1403936" cy="1404000"/>
                </a:xfrm>
                <a:prstGeom prst="ellipse">
                  <a:avLst/>
                </a:prstGeom>
                <a:noFill/>
                <a:ln w="635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282" name="Oval 281">
                  <a:extLst>
                    <a:ext uri="{FF2B5EF4-FFF2-40B4-BE49-F238E27FC236}">
                      <a16:creationId xmlns:a16="http://schemas.microsoft.com/office/drawing/2014/main" id="{18F9A419-2060-4F0A-93A5-899D12DA7993}"/>
                    </a:ext>
                  </a:extLst>
                </p:cNvPr>
                <p:cNvSpPr/>
                <p:nvPr/>
              </p:nvSpPr>
              <p:spPr>
                <a:xfrm>
                  <a:off x="1381134" y="2487152"/>
                  <a:ext cx="1620000" cy="1620000"/>
                </a:xfrm>
                <a:prstGeom prst="ellipse">
                  <a:avLst/>
                </a:prstGeom>
                <a:noFill/>
                <a:ln w="6350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283" name="Oval 282">
                  <a:extLst>
                    <a:ext uri="{FF2B5EF4-FFF2-40B4-BE49-F238E27FC236}">
                      <a16:creationId xmlns:a16="http://schemas.microsoft.com/office/drawing/2014/main" id="{63D45305-DF12-4954-81B8-66EF2599FE59}"/>
                    </a:ext>
                  </a:extLst>
                </p:cNvPr>
                <p:cNvSpPr/>
                <p:nvPr/>
              </p:nvSpPr>
              <p:spPr>
                <a:xfrm>
                  <a:off x="1165134" y="2271152"/>
                  <a:ext cx="2052000" cy="2052000"/>
                </a:xfrm>
                <a:prstGeom prst="ellipse">
                  <a:avLst/>
                </a:prstGeom>
                <a:noFill/>
                <a:ln w="228600"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284" name="Oval 283">
                  <a:extLst>
                    <a:ext uri="{FF2B5EF4-FFF2-40B4-BE49-F238E27FC236}">
                      <a16:creationId xmlns:a16="http://schemas.microsoft.com/office/drawing/2014/main" id="{A1B80177-B39C-451C-80F5-62332A5F98EB}"/>
                    </a:ext>
                  </a:extLst>
                </p:cNvPr>
                <p:cNvSpPr/>
                <p:nvPr/>
              </p:nvSpPr>
              <p:spPr>
                <a:xfrm>
                  <a:off x="1039134" y="2127152"/>
                  <a:ext cx="2304000" cy="2340000"/>
                </a:xfrm>
                <a:prstGeom prst="ellipse">
                  <a:avLst/>
                </a:prstGeom>
                <a:noFill/>
                <a:ln w="666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</p:grpSp>
          <p:sp>
            <p:nvSpPr>
              <p:cNvPr id="278" name="Block Arc 277">
                <a:extLst>
                  <a:ext uri="{FF2B5EF4-FFF2-40B4-BE49-F238E27FC236}">
                    <a16:creationId xmlns:a16="http://schemas.microsoft.com/office/drawing/2014/main" id="{8D664E80-05E5-402C-B455-9981B332B7CA}"/>
                  </a:ext>
                </a:extLst>
              </p:cNvPr>
              <p:cNvSpPr/>
              <p:nvPr/>
            </p:nvSpPr>
            <p:spPr>
              <a:xfrm rot="5400000">
                <a:off x="3399387" y="3983734"/>
                <a:ext cx="432140" cy="176354"/>
              </a:xfrm>
              <a:prstGeom prst="blockArc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solidFill>
                    <a:schemeClr val="tx1"/>
                  </a:solidFill>
                </a:endParaRPr>
              </a:p>
            </p:txBody>
          </p:sp>
          <p:sp>
            <p:nvSpPr>
              <p:cNvPr id="279" name="Oval 278">
                <a:extLst>
                  <a:ext uri="{FF2B5EF4-FFF2-40B4-BE49-F238E27FC236}">
                    <a16:creationId xmlns:a16="http://schemas.microsoft.com/office/drawing/2014/main" id="{29D64AA2-5534-4341-8AA5-7907CEC795B8}"/>
                  </a:ext>
                </a:extLst>
              </p:cNvPr>
              <p:cNvSpPr/>
              <p:nvPr/>
            </p:nvSpPr>
            <p:spPr>
              <a:xfrm>
                <a:off x="2594823" y="4774371"/>
                <a:ext cx="107999" cy="10942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80" name="TextBox 279">
                <a:extLst>
                  <a:ext uri="{FF2B5EF4-FFF2-40B4-BE49-F238E27FC236}">
                    <a16:creationId xmlns:a16="http://schemas.microsoft.com/office/drawing/2014/main" id="{4CC23BE3-A890-4E81-A8A1-EAE3A0F3827D}"/>
                  </a:ext>
                </a:extLst>
              </p:cNvPr>
              <p:cNvSpPr txBox="1"/>
              <p:nvPr/>
            </p:nvSpPr>
            <p:spPr>
              <a:xfrm>
                <a:off x="2227958" y="4176226"/>
                <a:ext cx="1177498" cy="5532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v-SE" dirty="0"/>
                  <a:t>TCX 16</a:t>
                </a:r>
              </a:p>
            </p:txBody>
          </p:sp>
        </p:grpSp>
      </p:grpSp>
      <p:sp>
        <p:nvSpPr>
          <p:cNvPr id="285" name="TextBox 284">
            <a:extLst>
              <a:ext uri="{FF2B5EF4-FFF2-40B4-BE49-F238E27FC236}">
                <a16:creationId xmlns:a16="http://schemas.microsoft.com/office/drawing/2014/main" id="{CCA6E4DD-4865-45E9-B3A0-2115D9212FC7}"/>
              </a:ext>
            </a:extLst>
          </p:cNvPr>
          <p:cNvSpPr txBox="1"/>
          <p:nvPr/>
        </p:nvSpPr>
        <p:spPr>
          <a:xfrm>
            <a:off x="80531" y="19537"/>
            <a:ext cx="220881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/>
              <a:t>Pipe 3</a:t>
            </a:r>
          </a:p>
          <a:p>
            <a:r>
              <a:rPr lang="en-US" sz="2800" b="1" u="sng" dirty="0"/>
              <a:t>2layers of VIP</a:t>
            </a:r>
          </a:p>
        </p:txBody>
      </p:sp>
      <p:sp>
        <p:nvSpPr>
          <p:cNvPr id="355" name="TextBox 354">
            <a:extLst>
              <a:ext uri="{FF2B5EF4-FFF2-40B4-BE49-F238E27FC236}">
                <a16:creationId xmlns:a16="http://schemas.microsoft.com/office/drawing/2014/main" id="{A39CE96F-80B8-4A0D-B092-932CD7D32E08}"/>
              </a:ext>
            </a:extLst>
          </p:cNvPr>
          <p:cNvSpPr txBox="1"/>
          <p:nvPr/>
        </p:nvSpPr>
        <p:spPr>
          <a:xfrm>
            <a:off x="189196" y="2202153"/>
            <a:ext cx="31930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b="1" dirty="0"/>
              <a:t>Position of TCs: in the </a:t>
            </a:r>
            <a:r>
              <a:rPr lang="en-US" sz="1400" b="1" dirty="0"/>
              <a:t>middle</a:t>
            </a:r>
            <a:r>
              <a:rPr lang="sv-SE" sz="1400" b="1" dirty="0"/>
              <a:t> of </a:t>
            </a:r>
            <a:r>
              <a:rPr lang="en-US" sz="1400" b="1" dirty="0"/>
              <a:t>sections</a:t>
            </a:r>
          </a:p>
        </p:txBody>
      </p:sp>
      <p:cxnSp>
        <p:nvCxnSpPr>
          <p:cNvPr id="236" name="Rak koppling 235">
            <a:extLst>
              <a:ext uri="{FF2B5EF4-FFF2-40B4-BE49-F238E27FC236}">
                <a16:creationId xmlns:a16="http://schemas.microsoft.com/office/drawing/2014/main" id="{CB57B348-96C6-CF63-9D06-A66D0C55705F}"/>
              </a:ext>
            </a:extLst>
          </p:cNvPr>
          <p:cNvCxnSpPr/>
          <p:nvPr/>
        </p:nvCxnSpPr>
        <p:spPr>
          <a:xfrm>
            <a:off x="454537" y="2202153"/>
            <a:ext cx="992508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7" name="textruta 236">
            <a:extLst>
              <a:ext uri="{FF2B5EF4-FFF2-40B4-BE49-F238E27FC236}">
                <a16:creationId xmlns:a16="http://schemas.microsoft.com/office/drawing/2014/main" id="{D56C25DD-D320-B5F0-80ED-3BD79D926FCF}"/>
              </a:ext>
            </a:extLst>
          </p:cNvPr>
          <p:cNvSpPr txBox="1"/>
          <p:nvPr/>
        </p:nvSpPr>
        <p:spPr>
          <a:xfrm>
            <a:off x="868247" y="5385368"/>
            <a:ext cx="105822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						length</a:t>
            </a:r>
          </a:p>
          <a:p>
            <a:r>
              <a:rPr lang="en-US" dirty="0"/>
              <a:t>TCX15 toTCX18, TCX23, TCX24	(2Supply temperature, 4 VIP)2 meters  (80 cm out of measuring area)</a:t>
            </a:r>
          </a:p>
          <a:p>
            <a:r>
              <a:rPr lang="en-US" dirty="0"/>
              <a:t>TCX19 to TCX22, TCX25, TCX26	(4 VIP, 1 PEX, 1 mantel)	3 meters   (180 cm out of measuring area)</a:t>
            </a:r>
          </a:p>
        </p:txBody>
      </p:sp>
      <p:grpSp>
        <p:nvGrpSpPr>
          <p:cNvPr id="5" name="Grupp 4">
            <a:extLst>
              <a:ext uri="{FF2B5EF4-FFF2-40B4-BE49-F238E27FC236}">
                <a16:creationId xmlns:a16="http://schemas.microsoft.com/office/drawing/2014/main" id="{7CCC0CAE-13A8-B4A0-B70D-669B92DE8444}"/>
              </a:ext>
            </a:extLst>
          </p:cNvPr>
          <p:cNvGrpSpPr/>
          <p:nvPr/>
        </p:nvGrpSpPr>
        <p:grpSpPr>
          <a:xfrm>
            <a:off x="2250842" y="194195"/>
            <a:ext cx="8684369" cy="2099604"/>
            <a:chOff x="1449976" y="77757"/>
            <a:chExt cx="8684369" cy="2099604"/>
          </a:xfrm>
        </p:grpSpPr>
        <p:grpSp>
          <p:nvGrpSpPr>
            <p:cNvPr id="233" name="Grupp 232">
              <a:extLst>
                <a:ext uri="{FF2B5EF4-FFF2-40B4-BE49-F238E27FC236}">
                  <a16:creationId xmlns:a16="http://schemas.microsoft.com/office/drawing/2014/main" id="{25C98814-B60A-BDDA-8325-1819BDF9BFA3}"/>
                </a:ext>
              </a:extLst>
            </p:cNvPr>
            <p:cNvGrpSpPr/>
            <p:nvPr/>
          </p:nvGrpSpPr>
          <p:grpSpPr>
            <a:xfrm>
              <a:off x="1449976" y="77757"/>
              <a:ext cx="8684369" cy="2099604"/>
              <a:chOff x="1252322" y="283761"/>
              <a:chExt cx="8684369" cy="2099604"/>
            </a:xfrm>
          </p:grpSpPr>
          <p:grpSp>
            <p:nvGrpSpPr>
              <p:cNvPr id="2" name="Grupp 1">
                <a:extLst>
                  <a:ext uri="{FF2B5EF4-FFF2-40B4-BE49-F238E27FC236}">
                    <a16:creationId xmlns:a16="http://schemas.microsoft.com/office/drawing/2014/main" id="{AFCA4FBA-3DAE-B9BB-908C-2656D3C86178}"/>
                  </a:ext>
                </a:extLst>
              </p:cNvPr>
              <p:cNvGrpSpPr/>
              <p:nvPr/>
            </p:nvGrpSpPr>
            <p:grpSpPr>
              <a:xfrm>
                <a:off x="1252322" y="283761"/>
                <a:ext cx="8684369" cy="2099604"/>
                <a:chOff x="817565" y="3206908"/>
                <a:chExt cx="8684369" cy="2099604"/>
              </a:xfrm>
            </p:grpSpPr>
            <p:grpSp>
              <p:nvGrpSpPr>
                <p:cNvPr id="6" name="Group 27">
                  <a:extLst>
                    <a:ext uri="{FF2B5EF4-FFF2-40B4-BE49-F238E27FC236}">
                      <a16:creationId xmlns:a16="http://schemas.microsoft.com/office/drawing/2014/main" id="{30880BC8-E27D-6780-0CC0-646253EB449D}"/>
                    </a:ext>
                  </a:extLst>
                </p:cNvPr>
                <p:cNvGrpSpPr/>
                <p:nvPr/>
              </p:nvGrpSpPr>
              <p:grpSpPr>
                <a:xfrm>
                  <a:off x="817565" y="3206908"/>
                  <a:ext cx="8684369" cy="1604267"/>
                  <a:chOff x="879894" y="2271206"/>
                  <a:chExt cx="8684369" cy="1604267"/>
                </a:xfrm>
              </p:grpSpPr>
              <p:sp>
                <p:nvSpPr>
                  <p:cNvPr id="7" name="Rectangle 4">
                    <a:extLst>
                      <a:ext uri="{FF2B5EF4-FFF2-40B4-BE49-F238E27FC236}">
                        <a16:creationId xmlns:a16="http://schemas.microsoft.com/office/drawing/2014/main" id="{601C9229-26F1-DF0C-011A-F3A6CCFF58AA}"/>
                      </a:ext>
                    </a:extLst>
                  </p:cNvPr>
                  <p:cNvSpPr/>
                  <p:nvPr/>
                </p:nvSpPr>
                <p:spPr>
                  <a:xfrm>
                    <a:off x="1029394" y="3502542"/>
                    <a:ext cx="1219200" cy="371475"/>
                  </a:xfrm>
                  <a:prstGeom prst="rect">
                    <a:avLst/>
                  </a:prstGeom>
                  <a:solidFill>
                    <a:srgbClr val="FFFF00"/>
                  </a:solidFill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8" name="Rectangle 7">
                    <a:extLst>
                      <a:ext uri="{FF2B5EF4-FFF2-40B4-BE49-F238E27FC236}">
                        <a16:creationId xmlns:a16="http://schemas.microsoft.com/office/drawing/2014/main" id="{71F276CB-DA69-01F5-4922-1FC137E242B5}"/>
                      </a:ext>
                    </a:extLst>
                  </p:cNvPr>
                  <p:cNvSpPr/>
                  <p:nvPr/>
                </p:nvSpPr>
                <p:spPr>
                  <a:xfrm>
                    <a:off x="8035243" y="3502365"/>
                    <a:ext cx="1219200" cy="371475"/>
                  </a:xfrm>
                  <a:prstGeom prst="rect">
                    <a:avLst/>
                  </a:prstGeom>
                  <a:solidFill>
                    <a:srgbClr val="FFFF00"/>
                  </a:solidFill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9" name="Group 1">
                    <a:extLst>
                      <a:ext uri="{FF2B5EF4-FFF2-40B4-BE49-F238E27FC236}">
                        <a16:creationId xmlns:a16="http://schemas.microsoft.com/office/drawing/2014/main" id="{BE872A35-ACF3-4F7E-3BEE-7F27CF51E991}"/>
                      </a:ext>
                    </a:extLst>
                  </p:cNvPr>
                  <p:cNvGrpSpPr/>
                  <p:nvPr/>
                </p:nvGrpSpPr>
                <p:grpSpPr>
                  <a:xfrm>
                    <a:off x="2249896" y="3502542"/>
                    <a:ext cx="1572577" cy="371475"/>
                    <a:chOff x="3031310" y="3468202"/>
                    <a:chExt cx="1572577" cy="371475"/>
                  </a:xfrm>
                </p:grpSpPr>
                <p:sp>
                  <p:nvSpPr>
                    <p:cNvPr id="228" name="Rectangle 5">
                      <a:extLst>
                        <a:ext uri="{FF2B5EF4-FFF2-40B4-BE49-F238E27FC236}">
                          <a16:creationId xmlns:a16="http://schemas.microsoft.com/office/drawing/2014/main" id="{C11CB081-70CA-574F-E0C6-74D34F1D00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031310" y="3468202"/>
                      <a:ext cx="1446133" cy="371475"/>
                    </a:xfrm>
                    <a:prstGeom prst="rect">
                      <a:avLst/>
                    </a:prstGeom>
                    <a:noFill/>
                    <a:ln w="25400"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29" name="TextBox 9">
                      <a:extLst>
                        <a:ext uri="{FF2B5EF4-FFF2-40B4-BE49-F238E27FC236}">
                          <a16:creationId xmlns:a16="http://schemas.microsoft.com/office/drawing/2014/main" id="{59950593-B51D-ECC5-17D1-8D50F891F55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348415" y="3470345"/>
                      <a:ext cx="1255472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dirty="0"/>
                        <a:t>VIP-8/6mm</a:t>
                      </a:r>
                    </a:p>
                  </p:txBody>
                </p:sp>
              </p:grpSp>
              <p:sp>
                <p:nvSpPr>
                  <p:cNvPr id="10" name="TextBox 11">
                    <a:extLst>
                      <a:ext uri="{FF2B5EF4-FFF2-40B4-BE49-F238E27FC236}">
                        <a16:creationId xmlns:a16="http://schemas.microsoft.com/office/drawing/2014/main" id="{2D573B65-5268-DD7B-1109-70C2A8C7673E}"/>
                      </a:ext>
                    </a:extLst>
                  </p:cNvPr>
                  <p:cNvSpPr txBox="1"/>
                  <p:nvPr/>
                </p:nvSpPr>
                <p:spPr>
                  <a:xfrm>
                    <a:off x="1153925" y="3534056"/>
                    <a:ext cx="970137" cy="2616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100" dirty="0"/>
                      <a:t>Ordinary pipe</a:t>
                    </a:r>
                  </a:p>
                </p:txBody>
              </p:sp>
              <p:sp>
                <p:nvSpPr>
                  <p:cNvPr id="11" name="TextBox 12">
                    <a:extLst>
                      <a:ext uri="{FF2B5EF4-FFF2-40B4-BE49-F238E27FC236}">
                        <a16:creationId xmlns:a16="http://schemas.microsoft.com/office/drawing/2014/main" id="{4429B9F4-D990-9464-E34B-E3D152034998}"/>
                      </a:ext>
                    </a:extLst>
                  </p:cNvPr>
                  <p:cNvSpPr txBox="1"/>
                  <p:nvPr/>
                </p:nvSpPr>
                <p:spPr>
                  <a:xfrm>
                    <a:off x="8184552" y="3548100"/>
                    <a:ext cx="970137" cy="2616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100" dirty="0"/>
                      <a:t>Ordinary pipe</a:t>
                    </a:r>
                  </a:p>
                </p:txBody>
              </p:sp>
              <p:cxnSp>
                <p:nvCxnSpPr>
                  <p:cNvPr id="12" name="Straight Connector 14">
                    <a:extLst>
                      <a:ext uri="{FF2B5EF4-FFF2-40B4-BE49-F238E27FC236}">
                        <a16:creationId xmlns:a16="http://schemas.microsoft.com/office/drawing/2014/main" id="{9D81D0A7-60EA-A994-2A33-9393EBF66AB2}"/>
                      </a:ext>
                    </a:extLst>
                  </p:cNvPr>
                  <p:cNvCxnSpPr/>
                  <p:nvPr/>
                </p:nvCxnSpPr>
                <p:spPr>
                  <a:xfrm>
                    <a:off x="1040365" y="2404556"/>
                    <a:ext cx="0" cy="83820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Straight Connector 15">
                    <a:extLst>
                      <a:ext uri="{FF2B5EF4-FFF2-40B4-BE49-F238E27FC236}">
                        <a16:creationId xmlns:a16="http://schemas.microsoft.com/office/drawing/2014/main" id="{B6EB86BC-F1F6-A212-7022-1B855B95F8F4}"/>
                      </a:ext>
                    </a:extLst>
                  </p:cNvPr>
                  <p:cNvCxnSpPr/>
                  <p:nvPr/>
                </p:nvCxnSpPr>
                <p:spPr>
                  <a:xfrm>
                    <a:off x="9259177" y="2490281"/>
                    <a:ext cx="0" cy="83820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Straight Connector 17">
                    <a:extLst>
                      <a:ext uri="{FF2B5EF4-FFF2-40B4-BE49-F238E27FC236}">
                        <a16:creationId xmlns:a16="http://schemas.microsoft.com/office/drawing/2014/main" id="{CF180ABD-4634-D81D-D174-A6CFBC8DB2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79894" y="2823656"/>
                    <a:ext cx="8684369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Straight Connector 18">
                    <a:extLst>
                      <a:ext uri="{FF2B5EF4-FFF2-40B4-BE49-F238E27FC236}">
                        <a16:creationId xmlns:a16="http://schemas.microsoft.com/office/drawing/2014/main" id="{6B468699-754D-1D3E-6681-576A3C3F9E64}"/>
                      </a:ext>
                    </a:extLst>
                  </p:cNvPr>
                  <p:cNvCxnSpPr/>
                  <p:nvPr/>
                </p:nvCxnSpPr>
                <p:spPr>
                  <a:xfrm>
                    <a:off x="5144553" y="2461706"/>
                    <a:ext cx="0" cy="83820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9">
                    <a:extLst>
                      <a:ext uri="{FF2B5EF4-FFF2-40B4-BE49-F238E27FC236}">
                        <a16:creationId xmlns:a16="http://schemas.microsoft.com/office/drawing/2014/main" id="{F80049B7-C601-4646-F4FA-E2C694D31977}"/>
                      </a:ext>
                    </a:extLst>
                  </p:cNvPr>
                  <p:cNvCxnSpPr/>
                  <p:nvPr/>
                </p:nvCxnSpPr>
                <p:spPr>
                  <a:xfrm>
                    <a:off x="6586952" y="2461706"/>
                    <a:ext cx="0" cy="83820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Straight Connector 20">
                    <a:extLst>
                      <a:ext uri="{FF2B5EF4-FFF2-40B4-BE49-F238E27FC236}">
                        <a16:creationId xmlns:a16="http://schemas.microsoft.com/office/drawing/2014/main" id="{03BEB8AE-4FBA-95D7-3821-18708526D7B8}"/>
                      </a:ext>
                    </a:extLst>
                  </p:cNvPr>
                  <p:cNvCxnSpPr/>
                  <p:nvPr/>
                </p:nvCxnSpPr>
                <p:spPr>
                  <a:xfrm>
                    <a:off x="8025422" y="2490281"/>
                    <a:ext cx="0" cy="83820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Straight Connector 21">
                    <a:extLst>
                      <a:ext uri="{FF2B5EF4-FFF2-40B4-BE49-F238E27FC236}">
                        <a16:creationId xmlns:a16="http://schemas.microsoft.com/office/drawing/2014/main" id="{75F9A278-0E94-5469-BA8E-33EA3C584441}"/>
                      </a:ext>
                    </a:extLst>
                  </p:cNvPr>
                  <p:cNvCxnSpPr/>
                  <p:nvPr/>
                </p:nvCxnSpPr>
                <p:spPr>
                  <a:xfrm>
                    <a:off x="3683812" y="2404556"/>
                    <a:ext cx="0" cy="83820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" name="TextBox 23">
                    <a:extLst>
                      <a:ext uri="{FF2B5EF4-FFF2-40B4-BE49-F238E27FC236}">
                        <a16:creationId xmlns:a16="http://schemas.microsoft.com/office/drawing/2014/main" id="{2D43D7BE-7407-476D-EC9C-8D3BEDED245B}"/>
                      </a:ext>
                    </a:extLst>
                  </p:cNvPr>
                  <p:cNvSpPr txBox="1"/>
                  <p:nvPr/>
                </p:nvSpPr>
                <p:spPr>
                  <a:xfrm>
                    <a:off x="8589921" y="2454324"/>
                    <a:ext cx="53572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300</a:t>
                    </a:r>
                  </a:p>
                </p:txBody>
              </p:sp>
              <p:sp>
                <p:nvSpPr>
                  <p:cNvPr id="20" name="TextBox 24">
                    <a:extLst>
                      <a:ext uri="{FF2B5EF4-FFF2-40B4-BE49-F238E27FC236}">
                        <a16:creationId xmlns:a16="http://schemas.microsoft.com/office/drawing/2014/main" id="{B30D242D-19F8-EE80-51FA-FCFE6260881F}"/>
                      </a:ext>
                    </a:extLst>
                  </p:cNvPr>
                  <p:cNvSpPr txBox="1"/>
                  <p:nvPr/>
                </p:nvSpPr>
                <p:spPr>
                  <a:xfrm>
                    <a:off x="5663308" y="2435274"/>
                    <a:ext cx="652743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1000</a:t>
                    </a:r>
                  </a:p>
                </p:txBody>
              </p:sp>
              <p:sp>
                <p:nvSpPr>
                  <p:cNvPr id="21" name="TextBox 25">
                    <a:extLst>
                      <a:ext uri="{FF2B5EF4-FFF2-40B4-BE49-F238E27FC236}">
                        <a16:creationId xmlns:a16="http://schemas.microsoft.com/office/drawing/2014/main" id="{5AFD6D10-6043-9E67-A60D-51E38F4793AB}"/>
                      </a:ext>
                    </a:extLst>
                  </p:cNvPr>
                  <p:cNvSpPr txBox="1"/>
                  <p:nvPr/>
                </p:nvSpPr>
                <p:spPr>
                  <a:xfrm>
                    <a:off x="4272772" y="2404556"/>
                    <a:ext cx="652743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1000</a:t>
                    </a:r>
                  </a:p>
                </p:txBody>
              </p:sp>
              <p:sp>
                <p:nvSpPr>
                  <p:cNvPr id="22" name="TextBox 26">
                    <a:extLst>
                      <a:ext uri="{FF2B5EF4-FFF2-40B4-BE49-F238E27FC236}">
                        <a16:creationId xmlns:a16="http://schemas.microsoft.com/office/drawing/2014/main" id="{A185302A-57B3-55B1-188E-A7D07BDAD7A4}"/>
                      </a:ext>
                    </a:extLst>
                  </p:cNvPr>
                  <p:cNvSpPr txBox="1"/>
                  <p:nvPr/>
                </p:nvSpPr>
                <p:spPr>
                  <a:xfrm>
                    <a:off x="6856568" y="2429440"/>
                    <a:ext cx="652743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1000</a:t>
                    </a:r>
                  </a:p>
                </p:txBody>
              </p:sp>
              <p:cxnSp>
                <p:nvCxnSpPr>
                  <p:cNvPr id="23" name="Straight Connector 28">
                    <a:extLst>
                      <a:ext uri="{FF2B5EF4-FFF2-40B4-BE49-F238E27FC236}">
                        <a16:creationId xmlns:a16="http://schemas.microsoft.com/office/drawing/2014/main" id="{CA2DCAB5-B497-F707-BC31-1571E3141E4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040365" y="2271206"/>
                    <a:ext cx="8214078" cy="0"/>
                  </a:xfrm>
                  <a:prstGeom prst="line">
                    <a:avLst/>
                  </a:prstGeom>
                  <a:ln>
                    <a:headEnd type="triangl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26" name="Rectangle 58">
                    <a:extLst>
                      <a:ext uri="{FF2B5EF4-FFF2-40B4-BE49-F238E27FC236}">
                        <a16:creationId xmlns:a16="http://schemas.microsoft.com/office/drawing/2014/main" id="{2B0DE79E-4A87-B11D-AB59-9A3586783A77}"/>
                      </a:ext>
                    </a:extLst>
                  </p:cNvPr>
                  <p:cNvSpPr/>
                  <p:nvPr/>
                </p:nvSpPr>
                <p:spPr>
                  <a:xfrm>
                    <a:off x="3691498" y="3502365"/>
                    <a:ext cx="1446133" cy="371475"/>
                  </a:xfrm>
                  <a:prstGeom prst="rect">
                    <a:avLst/>
                  </a:prstGeom>
                  <a:noFill/>
                  <a:ln w="254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4" name="Rectangle 61">
                    <a:extLst>
                      <a:ext uri="{FF2B5EF4-FFF2-40B4-BE49-F238E27FC236}">
                        <a16:creationId xmlns:a16="http://schemas.microsoft.com/office/drawing/2014/main" id="{856CEE8A-31FB-C2C6-A3DF-E950472FACC0}"/>
                      </a:ext>
                    </a:extLst>
                  </p:cNvPr>
                  <p:cNvSpPr/>
                  <p:nvPr/>
                </p:nvSpPr>
                <p:spPr>
                  <a:xfrm>
                    <a:off x="5143028" y="3499961"/>
                    <a:ext cx="1446133" cy="371475"/>
                  </a:xfrm>
                  <a:prstGeom prst="rect">
                    <a:avLst/>
                  </a:prstGeom>
                  <a:noFill/>
                  <a:ln w="254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" name="Rectangle 64">
                    <a:extLst>
                      <a:ext uri="{FF2B5EF4-FFF2-40B4-BE49-F238E27FC236}">
                        <a16:creationId xmlns:a16="http://schemas.microsoft.com/office/drawing/2014/main" id="{51888CD0-005D-6749-FD9A-7BD50418EA97}"/>
                      </a:ext>
                    </a:extLst>
                  </p:cNvPr>
                  <p:cNvSpPr/>
                  <p:nvPr/>
                </p:nvSpPr>
                <p:spPr>
                  <a:xfrm>
                    <a:off x="6589161" y="3503998"/>
                    <a:ext cx="1446133" cy="371475"/>
                  </a:xfrm>
                  <a:prstGeom prst="rect">
                    <a:avLst/>
                  </a:prstGeom>
                  <a:noFill/>
                  <a:ln w="2540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7" name="Straight Connector 66">
                    <a:extLst>
                      <a:ext uri="{FF2B5EF4-FFF2-40B4-BE49-F238E27FC236}">
                        <a16:creationId xmlns:a16="http://schemas.microsoft.com/office/drawing/2014/main" id="{CA30D2D0-9E3F-BF94-134D-6F45AD9412D0}"/>
                      </a:ext>
                    </a:extLst>
                  </p:cNvPr>
                  <p:cNvCxnSpPr/>
                  <p:nvPr/>
                </p:nvCxnSpPr>
                <p:spPr>
                  <a:xfrm>
                    <a:off x="2253805" y="2401685"/>
                    <a:ext cx="0" cy="83820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8" name="TextBox 67">
                    <a:extLst>
                      <a:ext uri="{FF2B5EF4-FFF2-40B4-BE49-F238E27FC236}">
                        <a16:creationId xmlns:a16="http://schemas.microsoft.com/office/drawing/2014/main" id="{058D8695-B0F8-FD63-0CA1-2969B1157306}"/>
                      </a:ext>
                    </a:extLst>
                  </p:cNvPr>
                  <p:cNvSpPr txBox="1"/>
                  <p:nvPr/>
                </p:nvSpPr>
                <p:spPr>
                  <a:xfrm>
                    <a:off x="1389313" y="2428005"/>
                    <a:ext cx="53572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300</a:t>
                    </a:r>
                  </a:p>
                </p:txBody>
              </p:sp>
              <p:sp>
                <p:nvSpPr>
                  <p:cNvPr id="29" name="TextBox 68">
                    <a:extLst>
                      <a:ext uri="{FF2B5EF4-FFF2-40B4-BE49-F238E27FC236}">
                        <a16:creationId xmlns:a16="http://schemas.microsoft.com/office/drawing/2014/main" id="{8876AC30-2A9D-456D-CC21-1C525FF54160}"/>
                      </a:ext>
                    </a:extLst>
                  </p:cNvPr>
                  <p:cNvSpPr txBox="1"/>
                  <p:nvPr/>
                </p:nvSpPr>
                <p:spPr>
                  <a:xfrm>
                    <a:off x="2579136" y="2419142"/>
                    <a:ext cx="652743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1000</a:t>
                    </a:r>
                  </a:p>
                </p:txBody>
              </p:sp>
            </p:grpSp>
            <p:sp>
              <p:nvSpPr>
                <p:cNvPr id="4" name="TextBox 102">
                  <a:extLst>
                    <a:ext uri="{FF2B5EF4-FFF2-40B4-BE49-F238E27FC236}">
                      <a16:creationId xmlns:a16="http://schemas.microsoft.com/office/drawing/2014/main" id="{F355DB8C-2E0C-745D-FE0B-A7391274A11E}"/>
                    </a:ext>
                  </a:extLst>
                </p:cNvPr>
                <p:cNvSpPr txBox="1"/>
                <p:nvPr/>
              </p:nvSpPr>
              <p:spPr>
                <a:xfrm>
                  <a:off x="4388429" y="4937180"/>
                  <a:ext cx="107433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4600 mm</a:t>
                  </a:r>
                </a:p>
              </p:txBody>
            </p:sp>
          </p:grpSp>
          <p:sp>
            <p:nvSpPr>
              <p:cNvPr id="230" name="TextBox 9">
                <a:extLst>
                  <a:ext uri="{FF2B5EF4-FFF2-40B4-BE49-F238E27FC236}">
                    <a16:creationId xmlns:a16="http://schemas.microsoft.com/office/drawing/2014/main" id="{C4B3632A-2F96-922B-6557-587C23F2574D}"/>
                  </a:ext>
                </a:extLst>
              </p:cNvPr>
              <p:cNvSpPr txBox="1"/>
              <p:nvPr/>
            </p:nvSpPr>
            <p:spPr>
              <a:xfrm>
                <a:off x="4241460" y="1532889"/>
                <a:ext cx="12554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VIP-8/6mm</a:t>
                </a:r>
              </a:p>
            </p:txBody>
          </p:sp>
          <p:sp>
            <p:nvSpPr>
              <p:cNvPr id="231" name="TextBox 9">
                <a:extLst>
                  <a:ext uri="{FF2B5EF4-FFF2-40B4-BE49-F238E27FC236}">
                    <a16:creationId xmlns:a16="http://schemas.microsoft.com/office/drawing/2014/main" id="{0FBE806F-D228-212B-0F81-5DAF012919DB}"/>
                  </a:ext>
                </a:extLst>
              </p:cNvPr>
              <p:cNvSpPr txBox="1"/>
              <p:nvPr/>
            </p:nvSpPr>
            <p:spPr>
              <a:xfrm>
                <a:off x="5594507" y="1539233"/>
                <a:ext cx="12554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VIP-8/6mm</a:t>
                </a:r>
              </a:p>
            </p:txBody>
          </p:sp>
          <p:sp>
            <p:nvSpPr>
              <p:cNvPr id="232" name="TextBox 9">
                <a:extLst>
                  <a:ext uri="{FF2B5EF4-FFF2-40B4-BE49-F238E27FC236}">
                    <a16:creationId xmlns:a16="http://schemas.microsoft.com/office/drawing/2014/main" id="{C8DD9663-16D8-EDD7-81EB-853F8EA84B3E}"/>
                  </a:ext>
                </a:extLst>
              </p:cNvPr>
              <p:cNvSpPr txBox="1"/>
              <p:nvPr/>
            </p:nvSpPr>
            <p:spPr>
              <a:xfrm>
                <a:off x="7040640" y="1560611"/>
                <a:ext cx="12554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VIP-8/6mm</a:t>
                </a:r>
              </a:p>
            </p:txBody>
          </p:sp>
        </p:grpSp>
        <p:sp>
          <p:nvSpPr>
            <p:cNvPr id="238" name="textruta 237">
              <a:extLst>
                <a:ext uri="{FF2B5EF4-FFF2-40B4-BE49-F238E27FC236}">
                  <a16:creationId xmlns:a16="http://schemas.microsoft.com/office/drawing/2014/main" id="{CDF42210-2E99-AB80-45D6-C42F7CFF6489}"/>
                </a:ext>
              </a:extLst>
            </p:cNvPr>
            <p:cNvSpPr txBox="1"/>
            <p:nvPr/>
          </p:nvSpPr>
          <p:spPr>
            <a:xfrm>
              <a:off x="3057971" y="930671"/>
              <a:ext cx="85472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Section 1</a:t>
              </a:r>
            </a:p>
          </p:txBody>
        </p:sp>
        <p:sp>
          <p:nvSpPr>
            <p:cNvPr id="239" name="textruta 238">
              <a:extLst>
                <a:ext uri="{FF2B5EF4-FFF2-40B4-BE49-F238E27FC236}">
                  <a16:creationId xmlns:a16="http://schemas.microsoft.com/office/drawing/2014/main" id="{E79BDCA8-093F-F9C2-FB7C-4BA7178A85BF}"/>
                </a:ext>
              </a:extLst>
            </p:cNvPr>
            <p:cNvSpPr txBox="1"/>
            <p:nvPr/>
          </p:nvSpPr>
          <p:spPr>
            <a:xfrm>
              <a:off x="4621955" y="893968"/>
              <a:ext cx="85472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Section 2</a:t>
              </a:r>
            </a:p>
          </p:txBody>
        </p:sp>
        <p:sp>
          <p:nvSpPr>
            <p:cNvPr id="240" name="textruta 239">
              <a:extLst>
                <a:ext uri="{FF2B5EF4-FFF2-40B4-BE49-F238E27FC236}">
                  <a16:creationId xmlns:a16="http://schemas.microsoft.com/office/drawing/2014/main" id="{EA36458C-194E-EF85-CBB9-FB3925A166A4}"/>
                </a:ext>
              </a:extLst>
            </p:cNvPr>
            <p:cNvSpPr txBox="1"/>
            <p:nvPr/>
          </p:nvSpPr>
          <p:spPr>
            <a:xfrm>
              <a:off x="6036637" y="926842"/>
              <a:ext cx="85472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Section 3</a:t>
              </a:r>
            </a:p>
          </p:txBody>
        </p:sp>
        <p:sp>
          <p:nvSpPr>
            <p:cNvPr id="241" name="textruta 240">
              <a:extLst>
                <a:ext uri="{FF2B5EF4-FFF2-40B4-BE49-F238E27FC236}">
                  <a16:creationId xmlns:a16="http://schemas.microsoft.com/office/drawing/2014/main" id="{D9369F9C-B4C8-0EDF-7DD0-ABC3DC6E0478}"/>
                </a:ext>
              </a:extLst>
            </p:cNvPr>
            <p:cNvSpPr txBox="1"/>
            <p:nvPr/>
          </p:nvSpPr>
          <p:spPr>
            <a:xfrm>
              <a:off x="7396821" y="932751"/>
              <a:ext cx="85472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Section 4</a:t>
              </a:r>
            </a:p>
          </p:txBody>
        </p:sp>
      </p:grpSp>
      <p:sp>
        <p:nvSpPr>
          <p:cNvPr id="3" name="textruta 2">
            <a:extLst>
              <a:ext uri="{FF2B5EF4-FFF2-40B4-BE49-F238E27FC236}">
                <a16:creationId xmlns:a16="http://schemas.microsoft.com/office/drawing/2014/main" id="{17407F81-3446-1AFE-2AEA-B18CE9780E4D}"/>
              </a:ext>
            </a:extLst>
          </p:cNvPr>
          <p:cNvSpPr txBox="1"/>
          <p:nvPr/>
        </p:nvSpPr>
        <p:spPr>
          <a:xfrm rot="5400000">
            <a:off x="9071790" y="3073910"/>
            <a:ext cx="5289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aim is to determine the influence of VIP thickness.</a:t>
            </a:r>
          </a:p>
        </p:txBody>
      </p:sp>
      <p:sp>
        <p:nvSpPr>
          <p:cNvPr id="25" name="Oval 72">
            <a:extLst>
              <a:ext uri="{FF2B5EF4-FFF2-40B4-BE49-F238E27FC236}">
                <a16:creationId xmlns:a16="http://schemas.microsoft.com/office/drawing/2014/main" id="{DFF9E0F0-15B6-0A19-23BC-0D9E4B6935A7}"/>
              </a:ext>
            </a:extLst>
          </p:cNvPr>
          <p:cNvSpPr/>
          <p:nvPr/>
        </p:nvSpPr>
        <p:spPr>
          <a:xfrm>
            <a:off x="995882" y="2778188"/>
            <a:ext cx="1293460" cy="1261522"/>
          </a:xfrm>
          <a:prstGeom prst="ellipse">
            <a:avLst/>
          </a:prstGeom>
          <a:noFill/>
          <a:ln w="635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Oval 72">
            <a:extLst>
              <a:ext uri="{FF2B5EF4-FFF2-40B4-BE49-F238E27FC236}">
                <a16:creationId xmlns:a16="http://schemas.microsoft.com/office/drawing/2014/main" id="{B51FD0CD-5D32-77A9-8411-CA55388B2D1E}"/>
              </a:ext>
            </a:extLst>
          </p:cNvPr>
          <p:cNvSpPr/>
          <p:nvPr/>
        </p:nvSpPr>
        <p:spPr>
          <a:xfrm>
            <a:off x="3818638" y="2832278"/>
            <a:ext cx="1293460" cy="1261522"/>
          </a:xfrm>
          <a:prstGeom prst="ellipse">
            <a:avLst/>
          </a:prstGeom>
          <a:noFill/>
          <a:ln w="635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Oval 72">
            <a:extLst>
              <a:ext uri="{FF2B5EF4-FFF2-40B4-BE49-F238E27FC236}">
                <a16:creationId xmlns:a16="http://schemas.microsoft.com/office/drawing/2014/main" id="{AE2F4E62-2305-6D2F-4E4E-4766645773E2}"/>
              </a:ext>
            </a:extLst>
          </p:cNvPr>
          <p:cNvSpPr/>
          <p:nvPr/>
        </p:nvSpPr>
        <p:spPr>
          <a:xfrm>
            <a:off x="8825429" y="2922388"/>
            <a:ext cx="1293460" cy="1261522"/>
          </a:xfrm>
          <a:prstGeom prst="ellipse">
            <a:avLst/>
          </a:prstGeom>
          <a:noFill/>
          <a:ln w="635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5" name="Oval 72">
            <a:extLst>
              <a:ext uri="{FF2B5EF4-FFF2-40B4-BE49-F238E27FC236}">
                <a16:creationId xmlns:a16="http://schemas.microsoft.com/office/drawing/2014/main" id="{706D3110-E3A9-D564-BF5B-6843A1019CF2}"/>
              </a:ext>
            </a:extLst>
          </p:cNvPr>
          <p:cNvSpPr/>
          <p:nvPr/>
        </p:nvSpPr>
        <p:spPr>
          <a:xfrm>
            <a:off x="6460859" y="2874449"/>
            <a:ext cx="1293460" cy="1261522"/>
          </a:xfrm>
          <a:prstGeom prst="ellipse">
            <a:avLst/>
          </a:prstGeom>
          <a:noFill/>
          <a:ln w="635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7" name="Oval 41">
            <a:extLst>
              <a:ext uri="{FF2B5EF4-FFF2-40B4-BE49-F238E27FC236}">
                <a16:creationId xmlns:a16="http://schemas.microsoft.com/office/drawing/2014/main" id="{EAEBE065-B78D-3A86-4B35-7A66B25B1F43}"/>
              </a:ext>
            </a:extLst>
          </p:cNvPr>
          <p:cNvSpPr/>
          <p:nvPr/>
        </p:nvSpPr>
        <p:spPr>
          <a:xfrm>
            <a:off x="4417426" y="4106952"/>
            <a:ext cx="75460" cy="73051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4" name="Oval 41">
            <a:extLst>
              <a:ext uri="{FF2B5EF4-FFF2-40B4-BE49-F238E27FC236}">
                <a16:creationId xmlns:a16="http://schemas.microsoft.com/office/drawing/2014/main" id="{87816FA7-CB52-0243-3D22-3FDA19F899E7}"/>
              </a:ext>
            </a:extLst>
          </p:cNvPr>
          <p:cNvSpPr/>
          <p:nvPr/>
        </p:nvSpPr>
        <p:spPr>
          <a:xfrm>
            <a:off x="7059504" y="4186928"/>
            <a:ext cx="75460" cy="73051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2" name="Oval 41">
            <a:extLst>
              <a:ext uri="{FF2B5EF4-FFF2-40B4-BE49-F238E27FC236}">
                <a16:creationId xmlns:a16="http://schemas.microsoft.com/office/drawing/2014/main" id="{B5784401-0CB0-725C-0FAF-1759A94676F0}"/>
              </a:ext>
            </a:extLst>
          </p:cNvPr>
          <p:cNvSpPr/>
          <p:nvPr/>
        </p:nvSpPr>
        <p:spPr>
          <a:xfrm>
            <a:off x="1582181" y="3969656"/>
            <a:ext cx="75460" cy="73051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3" name="Oval 41">
            <a:extLst>
              <a:ext uri="{FF2B5EF4-FFF2-40B4-BE49-F238E27FC236}">
                <a16:creationId xmlns:a16="http://schemas.microsoft.com/office/drawing/2014/main" id="{3918CF1D-49F5-7AAA-8E3A-B9C7B0AE801A}"/>
              </a:ext>
            </a:extLst>
          </p:cNvPr>
          <p:cNvSpPr/>
          <p:nvPr/>
        </p:nvSpPr>
        <p:spPr>
          <a:xfrm>
            <a:off x="1582190" y="4087345"/>
            <a:ext cx="75460" cy="73051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4" name="Oval 41">
            <a:extLst>
              <a:ext uri="{FF2B5EF4-FFF2-40B4-BE49-F238E27FC236}">
                <a16:creationId xmlns:a16="http://schemas.microsoft.com/office/drawing/2014/main" id="{A249D192-261B-DB80-5A0D-175C4808E1A2}"/>
              </a:ext>
            </a:extLst>
          </p:cNvPr>
          <p:cNvSpPr/>
          <p:nvPr/>
        </p:nvSpPr>
        <p:spPr>
          <a:xfrm>
            <a:off x="9431537" y="4132610"/>
            <a:ext cx="75460" cy="73051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5" name="Oval 41">
            <a:extLst>
              <a:ext uri="{FF2B5EF4-FFF2-40B4-BE49-F238E27FC236}">
                <a16:creationId xmlns:a16="http://schemas.microsoft.com/office/drawing/2014/main" id="{A0DDABC1-4257-42AB-FC53-AEA1C5A99E38}"/>
              </a:ext>
            </a:extLst>
          </p:cNvPr>
          <p:cNvSpPr/>
          <p:nvPr/>
        </p:nvSpPr>
        <p:spPr>
          <a:xfrm>
            <a:off x="9430029" y="4230692"/>
            <a:ext cx="75460" cy="73051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2" name="TextBox 46">
            <a:extLst>
              <a:ext uri="{FF2B5EF4-FFF2-40B4-BE49-F238E27FC236}">
                <a16:creationId xmlns:a16="http://schemas.microsoft.com/office/drawing/2014/main" id="{80FD204D-8E47-A63A-7D95-17CCFFA56C75}"/>
              </a:ext>
            </a:extLst>
          </p:cNvPr>
          <p:cNvSpPr txBox="1"/>
          <p:nvPr/>
        </p:nvSpPr>
        <p:spPr>
          <a:xfrm>
            <a:off x="1071199" y="4325020"/>
            <a:ext cx="1114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TCX 17,18</a:t>
            </a:r>
          </a:p>
        </p:txBody>
      </p:sp>
      <p:cxnSp>
        <p:nvCxnSpPr>
          <p:cNvPr id="254" name="Straight Arrow Connector 45">
            <a:extLst>
              <a:ext uri="{FF2B5EF4-FFF2-40B4-BE49-F238E27FC236}">
                <a16:creationId xmlns:a16="http://schemas.microsoft.com/office/drawing/2014/main" id="{0E487B55-82CE-8C90-5020-357AC36D5CCE}"/>
              </a:ext>
            </a:extLst>
          </p:cNvPr>
          <p:cNvCxnSpPr>
            <a:cxnSpLocks/>
          </p:cNvCxnSpPr>
          <p:nvPr/>
        </p:nvCxnSpPr>
        <p:spPr>
          <a:xfrm flipV="1">
            <a:off x="1619387" y="4205661"/>
            <a:ext cx="0" cy="26940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255">
            <a:extLst>
              <a:ext uri="{FF2B5EF4-FFF2-40B4-BE49-F238E27FC236}">
                <a16:creationId xmlns:a16="http://schemas.microsoft.com/office/drawing/2014/main" id="{DEEEBBAE-4C0C-7869-5932-B892A5AACDED}"/>
              </a:ext>
            </a:extLst>
          </p:cNvPr>
          <p:cNvSpPr txBox="1"/>
          <p:nvPr/>
        </p:nvSpPr>
        <p:spPr>
          <a:xfrm>
            <a:off x="8931905" y="4331420"/>
            <a:ext cx="1114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TCX 23,24</a:t>
            </a:r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58A485F7-FD5F-F325-F600-143DA3315CB4}"/>
              </a:ext>
            </a:extLst>
          </p:cNvPr>
          <p:cNvSpPr txBox="1"/>
          <p:nvPr/>
        </p:nvSpPr>
        <p:spPr>
          <a:xfrm>
            <a:off x="288752" y="6336052"/>
            <a:ext cx="3007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Section 1: should be damaged</a:t>
            </a:r>
          </a:p>
        </p:txBody>
      </p:sp>
      <p:sp>
        <p:nvSpPr>
          <p:cNvPr id="34" name="textruta 33">
            <a:extLst>
              <a:ext uri="{FF2B5EF4-FFF2-40B4-BE49-F238E27FC236}">
                <a16:creationId xmlns:a16="http://schemas.microsoft.com/office/drawing/2014/main" id="{189DACC1-1607-A723-FEDC-FA77DA474EB5}"/>
              </a:ext>
            </a:extLst>
          </p:cNvPr>
          <p:cNvSpPr txBox="1"/>
          <p:nvPr/>
        </p:nvSpPr>
        <p:spPr>
          <a:xfrm>
            <a:off x="10278551" y="6308698"/>
            <a:ext cx="13188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Total 12 TC</a:t>
            </a:r>
          </a:p>
        </p:txBody>
      </p:sp>
    </p:spTree>
    <p:extLst>
      <p:ext uri="{BB962C8B-B14F-4D97-AF65-F5344CB8AC3E}">
        <p14:creationId xmlns:p14="http://schemas.microsoft.com/office/powerpoint/2010/main" val="2577230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D9FCC4AE-3301-F9A8-5387-807FA28BC897}"/>
              </a:ext>
            </a:extLst>
          </p:cNvPr>
          <p:cNvSpPr txBox="1"/>
          <p:nvPr/>
        </p:nvSpPr>
        <p:spPr>
          <a:xfrm>
            <a:off x="1028700" y="831273"/>
            <a:ext cx="47402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Total number of TC: 26 </a:t>
            </a:r>
            <a:r>
              <a:rPr lang="en-US" dirty="0" err="1"/>
              <a:t>st</a:t>
            </a:r>
            <a:endParaRPr lang="en-US" dirty="0"/>
          </a:p>
          <a:p>
            <a:r>
              <a:rPr lang="en-US" dirty="0"/>
              <a:t>Thermocouples and temperature measurements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72B60AB-509B-9BBD-846E-DB190B5874A5}"/>
              </a:ext>
            </a:extLst>
          </p:cNvPr>
          <p:cNvSpPr txBox="1"/>
          <p:nvPr/>
        </p:nvSpPr>
        <p:spPr>
          <a:xfrm>
            <a:off x="1153391" y="2460137"/>
            <a:ext cx="96789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						length</a:t>
            </a:r>
          </a:p>
          <a:p>
            <a:r>
              <a:rPr lang="en-US" dirty="0"/>
              <a:t>TCX1, TCX2, TX3		(Supply temperature)	2 meters 	 (80 cm out of measuring area)</a:t>
            </a:r>
          </a:p>
          <a:p>
            <a:r>
              <a:rPr lang="en-US" dirty="0"/>
              <a:t>TCX4, TCX5, TCX6, TX7	(3 VIP, 1 PEX, 1 mantel)	3 meters   (180 cm out of measuring area)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036ECD1C-A13E-80D0-3CBE-891E84304432}"/>
              </a:ext>
            </a:extLst>
          </p:cNvPr>
          <p:cNvSpPr txBox="1"/>
          <p:nvPr/>
        </p:nvSpPr>
        <p:spPr>
          <a:xfrm>
            <a:off x="1153391" y="3534370"/>
            <a:ext cx="96589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						length</a:t>
            </a:r>
          </a:p>
          <a:p>
            <a:r>
              <a:rPr lang="en-US" dirty="0"/>
              <a:t>TCX8, TCX9, TCX10		(Supply temperature)	2 meters 	 (80 cm out of measuring area)</a:t>
            </a:r>
          </a:p>
          <a:p>
            <a:r>
              <a:rPr lang="en-US" dirty="0"/>
              <a:t>TCX11, TCX12, TCX13, TCX14	(3 VIP, 1 PEX, 1 mantel)	3 meters   (180 cm out of measuring area)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11F68A10-6713-DE8D-4ACC-1223995397E2}"/>
              </a:ext>
            </a:extLst>
          </p:cNvPr>
          <p:cNvSpPr txBox="1"/>
          <p:nvPr/>
        </p:nvSpPr>
        <p:spPr>
          <a:xfrm>
            <a:off x="1153391" y="4608603"/>
            <a:ext cx="105822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						length</a:t>
            </a:r>
          </a:p>
          <a:p>
            <a:r>
              <a:rPr lang="en-US" dirty="0"/>
              <a:t>TCX15 toTCX18, TCX23, TCX24	(2Supply temperature, 4 VIP)2 meters  (80 cm out of measuring area)</a:t>
            </a:r>
          </a:p>
          <a:p>
            <a:r>
              <a:rPr lang="en-US" dirty="0"/>
              <a:t>TCX19 to TCX22, TCX25, TCX26	(4 VIP, 1 PEX, 1 mantel)	3 meters   (180 cm out of measuring area)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D1808E12-4BA1-8CBB-1BDB-72B07C159717}"/>
              </a:ext>
            </a:extLst>
          </p:cNvPr>
          <p:cNvSpPr txBox="1"/>
          <p:nvPr/>
        </p:nvSpPr>
        <p:spPr>
          <a:xfrm>
            <a:off x="1012317" y="1501114"/>
            <a:ext cx="2386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 TC of length 2 meter</a:t>
            </a:r>
          </a:p>
          <a:p>
            <a:r>
              <a:rPr lang="en-US" dirty="0"/>
              <a:t>14 TC of length 3 meter</a:t>
            </a:r>
          </a:p>
        </p:txBody>
      </p:sp>
    </p:spTree>
    <p:extLst>
      <p:ext uri="{BB962C8B-B14F-4D97-AF65-F5344CB8AC3E}">
        <p14:creationId xmlns:p14="http://schemas.microsoft.com/office/powerpoint/2010/main" val="4111635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F3CC5B-1E1E-4E59-968D-4A5B650E37F4}"/>
              </a:ext>
            </a:extLst>
          </p:cNvPr>
          <p:cNvSpPr txBox="1"/>
          <p:nvPr/>
        </p:nvSpPr>
        <p:spPr>
          <a:xfrm>
            <a:off x="481918" y="644796"/>
            <a:ext cx="115485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							</a:t>
            </a:r>
          </a:p>
          <a:p>
            <a:r>
              <a:rPr lang="en-US" dirty="0"/>
              <a:t>- Thermo-couples will draw out to the left and right sides of the pipes for connecting to the logger. We need at least </a:t>
            </a:r>
            <a:r>
              <a:rPr lang="en-US" b="1" u="sng" dirty="0"/>
              <a:t>26</a:t>
            </a:r>
            <a:r>
              <a:rPr lang="en-US" dirty="0"/>
              <a:t> channels (13 in each logger). </a:t>
            </a:r>
          </a:p>
        </p:txBody>
      </p:sp>
      <p:grpSp>
        <p:nvGrpSpPr>
          <p:cNvPr id="19" name="Grupp 18">
            <a:extLst>
              <a:ext uri="{FF2B5EF4-FFF2-40B4-BE49-F238E27FC236}">
                <a16:creationId xmlns:a16="http://schemas.microsoft.com/office/drawing/2014/main" id="{03BF2A0E-5056-983A-3ACE-E26A09C73996}"/>
              </a:ext>
            </a:extLst>
          </p:cNvPr>
          <p:cNvGrpSpPr/>
          <p:nvPr/>
        </p:nvGrpSpPr>
        <p:grpSpPr>
          <a:xfrm>
            <a:off x="1557699" y="2533034"/>
            <a:ext cx="8877425" cy="2298739"/>
            <a:chOff x="1004432" y="2279630"/>
            <a:chExt cx="8877425" cy="229873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07445F6E-E84B-4855-94FB-7B4A2486A65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747853" y="2279630"/>
              <a:ext cx="5033686" cy="22987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AAABDD9-82E6-4C8F-A81A-91DDE1AD9B05}"/>
                </a:ext>
              </a:extLst>
            </p:cNvPr>
            <p:cNvSpPr/>
            <p:nvPr/>
          </p:nvSpPr>
          <p:spPr>
            <a:xfrm>
              <a:off x="8975924" y="3609397"/>
              <a:ext cx="905933" cy="381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Logger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73726EB-1957-4629-AED2-4146EF5BBBF5}"/>
                </a:ext>
              </a:extLst>
            </p:cNvPr>
            <p:cNvSpPr/>
            <p:nvPr/>
          </p:nvSpPr>
          <p:spPr>
            <a:xfrm>
              <a:off x="1004432" y="3048000"/>
              <a:ext cx="905933" cy="381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Logger</a:t>
              </a:r>
            </a:p>
          </p:txBody>
        </p:sp>
        <p:sp>
          <p:nvSpPr>
            <p:cNvPr id="10" name="Rektangel 9">
              <a:extLst>
                <a:ext uri="{FF2B5EF4-FFF2-40B4-BE49-F238E27FC236}">
                  <a16:creationId xmlns:a16="http://schemas.microsoft.com/office/drawing/2014/main" id="{71ACF602-6049-D2A7-8E6F-FF2683F57401}"/>
                </a:ext>
              </a:extLst>
            </p:cNvPr>
            <p:cNvSpPr/>
            <p:nvPr/>
          </p:nvSpPr>
          <p:spPr>
            <a:xfrm>
              <a:off x="3376943" y="2279630"/>
              <a:ext cx="3440316" cy="38208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D54ECF4F-F605-6D2B-45E4-724D2C4B9224}"/>
                </a:ext>
              </a:extLst>
            </p:cNvPr>
            <p:cNvSpPr/>
            <p:nvPr/>
          </p:nvSpPr>
          <p:spPr>
            <a:xfrm>
              <a:off x="3376943" y="2417276"/>
              <a:ext cx="3440316" cy="99588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ruta 11">
              <a:extLst>
                <a:ext uri="{FF2B5EF4-FFF2-40B4-BE49-F238E27FC236}">
                  <a16:creationId xmlns:a16="http://schemas.microsoft.com/office/drawing/2014/main" id="{9CDF0E4E-79E9-395D-0A1D-F82FBDE5E971}"/>
                </a:ext>
              </a:extLst>
            </p:cNvPr>
            <p:cNvSpPr txBox="1"/>
            <p:nvPr/>
          </p:nvSpPr>
          <p:spPr>
            <a:xfrm>
              <a:off x="2488940" y="2875537"/>
              <a:ext cx="7633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Pipe 1</a:t>
              </a:r>
            </a:p>
          </p:txBody>
        </p:sp>
        <p:sp>
          <p:nvSpPr>
            <p:cNvPr id="13" name="textruta 12">
              <a:extLst>
                <a:ext uri="{FF2B5EF4-FFF2-40B4-BE49-F238E27FC236}">
                  <a16:creationId xmlns:a16="http://schemas.microsoft.com/office/drawing/2014/main" id="{CE85BFCF-DE18-C708-E420-0416B4BA168B}"/>
                </a:ext>
              </a:extLst>
            </p:cNvPr>
            <p:cNvSpPr txBox="1"/>
            <p:nvPr/>
          </p:nvSpPr>
          <p:spPr>
            <a:xfrm>
              <a:off x="2488940" y="3430565"/>
              <a:ext cx="7633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Pipe 2</a:t>
              </a:r>
            </a:p>
          </p:txBody>
        </p:sp>
        <p:sp>
          <p:nvSpPr>
            <p:cNvPr id="14" name="textruta 13">
              <a:extLst>
                <a:ext uri="{FF2B5EF4-FFF2-40B4-BE49-F238E27FC236}">
                  <a16:creationId xmlns:a16="http://schemas.microsoft.com/office/drawing/2014/main" id="{E10278EC-3FB7-1FCD-C3C6-EF3E3FDD32C4}"/>
                </a:ext>
              </a:extLst>
            </p:cNvPr>
            <p:cNvSpPr txBox="1"/>
            <p:nvPr/>
          </p:nvSpPr>
          <p:spPr>
            <a:xfrm>
              <a:off x="2488939" y="4161764"/>
              <a:ext cx="7633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Pipe 3</a:t>
              </a:r>
            </a:p>
          </p:txBody>
        </p:sp>
        <p:sp>
          <p:nvSpPr>
            <p:cNvPr id="15" name="textruta 14">
              <a:extLst>
                <a:ext uri="{FF2B5EF4-FFF2-40B4-BE49-F238E27FC236}">
                  <a16:creationId xmlns:a16="http://schemas.microsoft.com/office/drawing/2014/main" id="{30E16755-5A02-CF1A-0087-DCCFBCDE02BD}"/>
                </a:ext>
              </a:extLst>
            </p:cNvPr>
            <p:cNvSpPr txBox="1"/>
            <p:nvPr/>
          </p:nvSpPr>
          <p:spPr>
            <a:xfrm>
              <a:off x="1977367" y="2279630"/>
              <a:ext cx="13589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Heat source </a:t>
              </a:r>
            </a:p>
          </p:txBody>
        </p:sp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84445B80-6DA7-8D72-CCC2-F65AF659589D}"/>
                </a:ext>
              </a:extLst>
            </p:cNvPr>
            <p:cNvSpPr/>
            <p:nvPr/>
          </p:nvSpPr>
          <p:spPr>
            <a:xfrm>
              <a:off x="7957659" y="2381817"/>
              <a:ext cx="107969" cy="216109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A476C011-EBA9-A57B-28A4-E334F6BFB6C4}"/>
                </a:ext>
              </a:extLst>
            </p:cNvPr>
            <p:cNvSpPr/>
            <p:nvPr/>
          </p:nvSpPr>
          <p:spPr>
            <a:xfrm>
              <a:off x="7781539" y="2381817"/>
              <a:ext cx="176120" cy="13504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ktangel 17">
              <a:extLst>
                <a:ext uri="{FF2B5EF4-FFF2-40B4-BE49-F238E27FC236}">
                  <a16:creationId xmlns:a16="http://schemas.microsoft.com/office/drawing/2014/main" id="{4E6FE3C5-3C6C-C19B-E2A2-2F2BC304B022}"/>
                </a:ext>
              </a:extLst>
            </p:cNvPr>
            <p:cNvSpPr/>
            <p:nvPr/>
          </p:nvSpPr>
          <p:spPr>
            <a:xfrm>
              <a:off x="7778370" y="4415493"/>
              <a:ext cx="176120" cy="13504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38390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1926</TotalTime>
  <Words>799</Words>
  <Application>Microsoft Office PowerPoint</Application>
  <PresentationFormat>Bredbild</PresentationFormat>
  <Paragraphs>154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Bijan Adl-Zarrabi</dc:creator>
  <cp:lastModifiedBy>Bijan Adl-Zarrabi</cp:lastModifiedBy>
  <cp:revision>34</cp:revision>
  <cp:lastPrinted>2022-03-29T08:56:57Z</cp:lastPrinted>
  <dcterms:created xsi:type="dcterms:W3CDTF">2022-01-17T15:29:39Z</dcterms:created>
  <dcterms:modified xsi:type="dcterms:W3CDTF">2023-07-04T15:08:47Z</dcterms:modified>
</cp:coreProperties>
</file>